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{"authoredCommunication":{"executiveQuestion":"ما القرار الأنسب الآن؟","primaryMessage":"اعتمدوا المنهج داخلياً الآن، لا كنقل امتثال جاهز.","supportingInsight":"المشترك هو الرحلة، والبحث، والإتاحة، والقياس. أما الخبر السعودي فإشارة اتجاهية غير ملزمة.","implication":"يمكن بدء العمل فوراً من دون افتراض التزامات محلية أو وعود خارجية.","leadershipDecision":"اعتمدوا المنهج داخلياً، وأجّلوا الالتزامات الخارجية حتى تتضح الولاية والسياسات.","recommendation":"انقلوا منطق الخدمة وما يثبت نفعه، لا صيغة امتثال حرفية.","intent":"recommend","cognitiveEffect":"يحسم الفرق بين المنهج التشغيلي والامتثال المحلي.","composition":"editorial","decisionLogic":{"met":"يُعتمد المنهج داخلياً مع فصل التشغيل عن الامتثال.","open":"يبقى الالتزام الخارجي قراراً لاحقاً مشروطاً."},"notes":"المقارنة مبنية على مقتطفات رسمية محدودة. والإشارة السعودية خبر رسمي عن توجه عام، لا سياسة ملزمة.","items":[{"label":"منهج لا امتثال","detail":"المصادر تعرض منطق تشغيل، لا التزاماً محلياً جاهزاً.","impact":"هذا يخفض مخاطر استيراد التزامات غير مؤكدة.","action":"اعتمدوه داخلياً قبل أي إعلان خارجي."},{"label":"أربع ركائز","detail":"التقاطع يدور حول الرحلة والبحث والإتاحة والقياس.","impact":"هذا يبني إطاراً محلياً متماسكاً.","action":"اعتمدوها مرجعية تشغيل مؤقتة."},{"label":"الحد السعودي","detail":"الإشارة السعودية خبر رسمي عن توجه وقياس عام.","impact":"هذا لا يصلح كتفويض تلقائي بالاعتماد أو الامتثال.","action":"افصلوا التحليل عن الالتزام المؤسسي."}],"foundation":{"label":"قاعدة القرار","detail":"القرار الحالي يخص المنهج وحدود النقل المحلي.","impact":"هذا يمنع توسيع القرار بلا سند.","action":"احسموا المنهج الآن فقط."},"parallel":{"label":"ما لا يُفترض","detail":"لا تفترضوا النشر الخارجي أو إعادة تشكيل القنوات.","impact":"هذا يقي من وعود غير محققة.","action":"قيدوا القرار بما تسمح به الأدلة."}},"evidence":[{"citation":"UK Government / Government Digital Service — Understand users and their needs","excerptOriginal":"Look at the full context to understand what the user is trying to achieve, not just the part where they have to interact with government.","originalUrl":"https://www.gov.uk/service-manual/service-standard/point-1-understand-user-needs","locator":{"start":992,"end":1129}},{"citation":"Australian Government / Digital Transformation Agency — Know your user","excerptOriginal":"Use at least 2 methods of user research to make sure what they say matches what they do. For example, open-ended interviews and observing users completing relevant tasks.","originalUrl":"https://www.digital.gov.au/policy/digital-experience/digital-service-standard/criterion-2","locator":{"start":1946,"end":2116}},{"citation":"UK Government / Government Digital Service — Digital Service Standard","excerptOriginal":"Make sure everyone can use the service","originalUrl":"https://www.gov.uk/service-manual/service-standard","locator":{"start":1523,"end":1561}},{"citation":"Australian Government / Digital Transformation Agency — Digital Service Standard","excerptOriginal":"strengthens requirements for inclusion and accessibility to ensure that no one is left behind when accessing digital government services.","originalUrl":"https://www.digital.gov.au/policy/digital-experience/digital-service-standard","locator":{"start":1004,"end":1141}},{"citation":"UK Government / Government Digital Service — Digital Service Standard","excerptOriginal":"Define what success looks like and publish performance data","originalUrl":"https://www.gov.uk/service-manual/service-standard","locator":{"start":2384,"end":2443}},{"citation":"Australian Government / Digital Transformation Agency — Digital Service Standard","excerptOriginal":"continuously measure, gather feedback and improve. As the Australian Government continuously improves its digital services, these criteria ensure we build and maintain them to put people's needs first.","originalUrl":"https://www.digital.gov.au/policy/digital-experience/digital-service-standard","locator":{"start":6046,"end":6247}},{"citation":"Saudi Press Agency — Digital Government Authority Announces Rise in Digital Experience Maturity Index to 87.06% in 2026","excerptOriginal":"to measure the maturity of government digital platforms and services and enable government agencies to develop their services based on beneficiary feedback and global best practices.","originalUrl":"https://www.spa.gov.sa/en/N2652311","locator":{"start":4565,"end":4747}},{"citation":"Saudi Press Agency — Digital Government Authority Announces Rise in Digital Experience Maturity Index to 87.06% in 2026","excerptOriginal":"underscoring government agencies’ commitment to designing inclusive digital services that enable all segments of society, including persons with disabilities and older persons, to access and benefit from digital services independently.","originalUrl":"https://www.spa.gov.sa/en/N2652311","locator":{"start":3963,"end":4198}}],"provenance":{"review":"DRAFT_PENDING_MANUAL_ACCEPTANCE","baseCandidateVersion":7,"sourceHashes":["bcc49afd0085a45d3aade3477586ec95d889d844b550ff14f1c30650aec5b287","153eaa327350191e5e7de99e5a65d97198d7fd40e048665373802a9ecefd9157","81c17b8ee6ae44db00267641aad0faf0248c861143e040fee46bd9517740dcfc","ec940ccc38f8847c90508b5cb77a6625a151ba58a0cf65bee3d939236205b630","992cc0f3aad3f6568eda167d7cbd118ba4b173b0d6f8c9db2371654f5d295a95"]},"manualAcceptance":false,"status":"DRAFT_PENDING_MANUAL_ACCEP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{"authoredCommunication":{"executiveQuestion":"من أين يبدأ تعريف الخدمة؟","primaryMessage":"تبدأ الخدمة برحلة المستفيد الكاملة، لا بالشاشة.","supportingInsight":"البريطاني يوسع النظر إلى هدف المستفيد، والأسترالي يربط الرقمي بطرق التقديم الأوسع.","implication":"حصر النطاق في التفاعل الرقمي يعالج الأعراض أكثر من أسباب التعثر.","leadershipDecision":"لا تثبتوا نطاق البناء قبل تعريف الرحلة وعلاقتها بالقنوات الأخرى.","recommendation":"صيغوا الخدمة عبر الغاية، ثم الرحلة، ثم نقطة التفاعل الرقمي.","intent":"connect","cognitiveEffect":"ينقل نقطة البداية من الشاشة إلى الرحلة.","composition":"horizontal","decisionLogic":{"met":"يُثبت النطاق بعد اعتماد تعريف الرحلة وعلاقتها بطرق التقديم.","open":"يبقى امتداد الرحلة عبر جهات أو قنوات مسألة تحقق."},"notes":"قابلية النقل المحلي هنا معتمدة على معرفة الولاية وحدود الرحلة، وهي غير معلومة.","items":[{"label":"غاية المستفيد","detail":"ابدأوا بما يحاول المستفيد إنجازه كاملاً.","impact":"هذا يكشف موضع المشكلة الحقيقي.","action":"عرّفوا الخدمة بمنظور النتيجة."},{"label":"السياق الأوسع","detail":"اربطوا الخدمة الرقمية بطرق التقديم الأوسع.","impact":"هذا يمنع عزل الرقمي عن بقية الرحلة.","action":"حدّدوا انتقالات القنوات."},{"label":"التفاعل الرقمي","detail":"ضعوا الواجهة داخل الرحلة لا مكانها.","impact":"هذا يقلل تحسينات منفصلة عن السبب.","action":"اعتمدوا النطاق التقني لاحقاً."}],"foundation":{"label":"أساس التعريف","detail":"الخدمة جزء من رحلة أوسع وليست واجهة مستقلة.","impact":"هذا يغير نقطة البداية من الشاشة إلى السياق.","action":"ابدأوا بتعريف الرحلة قبل الحل."},"parallel":{"label":"قيد محلي","detail":"اتساع الرحلة محلياً يتوقف على اختصاص الجهة.","impact":"هذا يمنع الجزم برحلة عابرة لجهات.","action":"اعتبروا ذلك فرضية تتحقق داخلياً."}},"evidence":[{"citation":"UK Government / Government Digital Service — Understand users and their needs","excerptOriginal":"Look at the full context to understand what the user is trying to achieve, not just the part where they have to interact with government.","originalUrl":"https://www.gov.uk/service-manual/service-standard/point-1-understand-user-needs","locator":{"start":992,"end":1129}},{"citation":"Australian Government / Digital Transformation Agency — Know your user","excerptOriginal":"inclusive user research to capture a breadth of needs and capabilities. Zoom out and consider how the digital service interacts with the agency’s wider methods of service delivery. It is helpful to zoom in and out of the problem space to observe the different perspectives and impacts of the service being designed, and to explore how the problem may manifest at macro and micro levels.","originalUrl":"https://www.digital.gov.au/policy/digital-experience/digital-service-standard/criterion-2","locator":{"start":3591,"end":3977}}],"provenance":{"review":"DRAFT_PENDING_MANUAL_ACCEPTANCE","baseCandidateVersion":7,"sourceHashes":["bcc49afd0085a45d3aade3477586ec95d889d844b550ff14f1c30650aec5b287","153eaa327350191e5e7de99e5a65d97198d7fd40e048665373802a9ecefd9157","81c17b8ee6ae44db00267641aad0faf0248c861143e040fee46bd9517740dcfc","ec940ccc38f8847c90508b5cb77a6625a151ba58a0cf65bee3d939236205b630","992cc0f3aad3f6568eda167d7cbd118ba4b173b0d6f8c9db2371654f5d295a95"]},"manualAcceptance":false,"status":"DRAFT_PENDING_MANUAL_ACCEP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{"authoredCommunication":{"executiveQuestion":"متى تُثبت المتطلبات؟","primaryMessage":"لا تُثبت المتطلبات قبل بحث مستخدمين مزدوج وشامل.","supportingInsight":"الأسترالي يطلب طريقتين على الأقل، مع شمول تنوع الاحتياجات والقدرات.","implication":"إغلاق المتطلبات مبكراً قد يبقي عوائق الاستخدام الفعلية.","leadershipDecision":"اشترطوا مرحلة اكتشاف ببحثين متكاملين قبل اختيار الحل.","recommendation":"اجمعوا بين ما يقوله المستفيدون وما يفعلونه فعلياً.","intent":"sequence","cognitiveEffect":"يثبت أن التحقق السلوكي يسبق تثبيت المتطلبات.","composition":"horizontal","decisionLogic":{"met":"تُثبت المتطلبات بعد تحققها ببحثين متكاملين وتغطية تنوع الاحتياجات.","open":"يبقى شكل التنفيذ التفصيلي معتمداً على الولاية والقدرة."},"notes":"المنقول هنا هو منطق الإثبات، لا أداة بحث محددة أو عينة مفترضة.","items":[{"label":"التقاط القول","detail":"اجمعوا ما يصرح به المستفيدون عن حاجاتهم.","impact":"هذا يوضح التوقعات فقط.","action":"عاملوه كبداية فرضيات."},{"label":"رصد الفعل","detail":"اختبروا كيف ينجزون المهمة في الواقع.","impact":"هذا يكشف العوائق الفعلية.","action":"لا تقروا الحل قبله."},{"label":"تأكيد التنوع","detail":"وسّعوا البحث لالتقاط تنوع الاحتياجات والقدرات.","impact":"هذا يقلل تحيز القرار.","action":"اجعلوه شرطاً في الاكتشاف."}],"foundation":{"label":"معيار الإثبات","detail":"القرار التصميمي يجب أن يستند إلى دليل سلوكي متنوع.","impact":"هذا يرفع جودة الأولويات.","action":"اربطوا اعتماد المتطلبات باكتمال البحثين."},"parallel":{"label":"قيد محلي","detail":"الوصول إلى المستفيدين وأساليب البحث يعتمد على النظام والقدرة.","impact":"هذا قد يغير شكل التنفيذ محلياً.","action":"كيّفوا الأساليب من دون إسقاط شرط التعدد."}},"evidence":[{"citation":"Australian Government / Digital Transformation Agency — Know your user","excerptOriginal":"Use at least 2 methods of user research to make sure what they say matches what they do. For example, open-ended interviews and observing users completing relevant tasks.","originalUrl":"https://www.digital.gov.au/policy/digital-experience/digital-service-standard/criterion-2","locator":{"start":1946,"end":2116}},{"citation":"Australian Government / Digital Transformation Agency — Know your user","excerptOriginal":"inclusive user research to capture a breadth of needs and capabilities. Zoom out and consider how the digital service interacts with the agency’s wider methods of service delivery. It is helpful to zoom in and out of the problem space to observe the different perspectives and impacts of the service being designed, and to explore how the problem may manifest at macro and micro levels.","originalUrl":"https://www.digital.gov.au/policy/digital-experience/digital-service-standard/criterion-2","locator":{"start":3591,"end":3977}}],"provenance":{"review":"DRAFT_PENDING_MANUAL_ACCEPTANCE","baseCandidateVersion":7,"sourceHashes":["bcc49afd0085a45d3aade3477586ec95d889d844b550ff14f1c30650aec5b287","153eaa327350191e5e7de99e5a65d97198d7fd40e048665373802a9ecefd9157","81c17b8ee6ae44db00267641aad0faf0248c861143e040fee46bd9517740dcfc","ec940ccc38f8847c90508b5cb77a6625a151ba58a0cf65bee3d939236205b630","992cc0f3aad3f6568eda167d7cbd118ba4b173b0d6f8c9db2371654f5d295a95"]},"manualAcceptance":false,"status":"DRAFT_PENDING_MANUAL_ACCEP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{"authoredCommunication":{"executiveQuestion":"كيف نعالج الإتاحة والشمول؟","primaryMessage":"الإتاحة شرط تصميم من البداية، لا فحصاً لاحقاً.","supportingInsight":"البريطاني يطلب تمكين الجميع، والأسترالي يعزز الشمول، والسعودي يدعم الاتجاه العام.","implication":"يمكن فرض بوابة إتاحة داخلية فوراً، مع تأجيل أي التزام خارجي.","leadershipDecision":"أقروا بوابة إتاحة داخلية منذ التصميم الأول، وأجّلوا أي إعلان خارجي.","recommendation":"اجعلوا الإتاحة معيار قبول داخلي للتصميم والاختبار.","intent":"compare","cognitiveEffect":"يوضح أن دمج الإتاحة مبكراً أقل كلفة وأكثر أثراً.","composition":"vertical","decisionLogic":{"met":"تُفرض الإتاحة كشرط تصميم داخلي من اليوم الأول.","open":"يبقى أي التزام خارجي أو تغيير قنوات قراراً لاحقاً."},"notes":"الإشارة السعودية تدعم الاتجاه العام نحو الشمول، لكنها لا تؤسس التزاماً ملزماً بذاتها.","items":[{"label":"من البداية","detail":"ادمجوا الإتاحة في الرحلة والتصميم والاختبار.","impact":"هذا يحسن الوصول ويقلل إعادة العمل.","action":"اجعلوها بوابة داخلية قبل الإطلاق."},{"label":"فحص لاحق","detail":"تؤجل الإتاحة إلى ما بعد اكتمال البناء.","impact":"هذا يرفع احتمال معالجة شكلية متأخرة.","action":"ارفضوا هذا المسار."}],"foundation":{"label":"مرتكز المقارنة","detail":"الإتاحة شرط تصميم أصيل، لا تحسيناً شكلياً.","impact":"هذا ينقلها من الامتثال إلى جودة الخدمة.","action":"ألزموا بها أول قرار تصميمي."},"parallel":{"label":"قيد محلي","detail":"الإعلان الخارجي والبدائل التشغيلية يحتاجان مراجعة داخلية.","impact":"هذا يمنع افتراض التزام معلن قبل تحقق السياسات.","action":"احصروا القرار الحالي في البوابة الداخلية."}},"evidence":[{"citation":"UK Government / Government Digital Service — Digital Service Standard","excerptOriginal":"Make sure everyone can use the service","originalUrl":"https://www.gov.uk/service-manual/service-standard","locator":{"start":1523,"end":1561}},{"citation":"Australian Government / Digital Transformation Agency — Digital Service Standard","excerptOriginal":"strengthens requirements for inclusion and accessibility to ensure that no one is left behind when accessing digital government services.","originalUrl":"https://www.digital.gov.au/policy/digital-experience/digital-service-standard","locator":{"start":1004,"end":1141}},{"citation":"Saudi Press Agency — Digital Government Authority Announces Rise in Digital Experience Maturity Index to 87.06% in 2026","excerptOriginal":"underscoring government agencies’ commitment to designing inclusive digital services that enable all segments of society, including persons with disabilities and older persons, to access and benefit from digital services independently.","originalUrl":"https://www.spa.gov.sa/en/N2652311","locator":{"start":3963,"end":4198}}],"provenance":{"review":"DRAFT_PENDING_MANUAL_ACCEPTANCE","baseCandidateVersion":7,"sourceHashes":["bcc49afd0085a45d3aade3477586ec95d889d844b550ff14f1c30650aec5b287","153eaa327350191e5e7de99e5a65d97198d7fd40e048665373802a9ecefd9157","81c17b8ee6ae44db00267641aad0faf0248c861143e040fee46bd9517740dcfc","ec940ccc38f8847c90508b5cb77a6625a151ba58a0cf65bee3d939236205b630","992cc0f3aad3f6568eda167d7cbd118ba4b173b0d6f8c9db2371654f5d295a95"]},"manualAcceptance":false,"status":"DRAFT_PENDING_MANUAL_ACCEP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{"authoredCommunication":{"executiveQuestion":"هل ينتهي العمل عند الإطلاق؟","primaryMessage":"الإطلاق بداية قياس وتحسين مستمرين، لا نهاية مشروع.","supportingInsight":"البريطاني يذكر تعريف النجاح ونشر الأداء، والأسترالي يركز على القياس المستمر والتحسين.","implication":"ابنوا القياس الداخلي من اليوم الأول. أما النشر الخارجي فقرار منفصل.","leadershipDecision":"اشترطوا مقاييس نجاح داخلية وتغذية راجعة دورية مع الإطلاق.","recommendation":"افصلوا بين إلزام القياس الداخلي وقرار النشر العلني.","intent":"explain","cognitiveEffect":"يثبت أن القياس الداخلي يسبق أي قرار بالنشر الخارجي.","composition":"horizontal","decisionLogic":{"met":"يكتمل منطق الإطلاق عندما تُعرّف مؤشرات النجاح وتُنشأ حلقة تغذية راجعة.","open":"يبقى النشر الخارجي للبيانات قراراً لاحقاً يخضع للمراجعة."},"notes":"المادة السعودية المتاحة تتحدث عن نضج وتطوير مبني على التغذية الراجعة، لا عن إلزام بنشر الأداء.","items":[{"label":"تعريف النجاح","detail":"حدّدوا معنى نجاح الخدمة قبل الإطلاق.","impact":"هذا يمنع الإدارة بالانطباع العام.","action":"أقِرّوا تعريفاً داخلياً للنجاح."},{"label":"القياس المستمر","detail":"اجعلوا القياس والتغذية الراجعة ممارسة تشغيلية دائمة.","impact":"هذا يحوّل الخدمة إلى حلقة تعلم.","action":"اربطوا الإطلاق بمتابعة وتحسين."},{"label":"نشر الأداء","detail":"هو وارد في المصدر البريطاني، لكنه مشروط محلياً.","impact":"هذا يفصل القياس عن حدود الإفصاح.","action":"ارفعوا النشر لمسار مراجعة مستقل."}],"foundation":{"label":"منطق الإدارة","detail":"الخدمة تُدار بعد الإطلاق بالقياس والتحسين.","impact":"هذا يزيد فرص التصحيح المبكر.","action":"أدخلوا القياس في تعريف الإطلاق."},"parallel":{"label":"قيد محلي","detail":"قابلية النشر الخارجي تعتمد على السياسات والاختصاص.","impact":"هذا يمنع تحويل الخبر السعودي إلى إلزام بالنشر.","action":"افصلوا القياس الداخلي عن الإفصاح العام."}},"evidence":[{"citation":"UK Government / Government Digital Service — Digital Service Standard","excerptOriginal":"Define what success looks like and publish performance data","originalUrl":"https://www.gov.uk/service-manual/service-standard","locator":{"start":2384,"end":2443}},{"citation":"Australian Government / Digital Transformation Agency — Digital Service Standard","excerptOriginal":"continuously measure, gather feedback and improve. As the Australian Government continuously improves its digital services, these criteria ensure we build and maintain them to put people's needs first.","originalUrl":"https://www.digital.gov.au/policy/digital-experience/digital-service-standard","locator":{"start":6046,"end":6247}},{"citation":"Saudi Press Agency — Digital Government Authority Announces Rise in Digital Experience Maturity Index to 87.06% in 2026","excerptOriginal":"to measure the maturity of government digital platforms and services and enable government agencies to develop their services based on beneficiary feedback and global best practices.","originalUrl":"https://www.spa.gov.sa/en/N2652311","locator":{"start":4565,"end":4747}}],"provenance":{"review":"DRAFT_PENDING_MANUAL_ACCEPTANCE","baseCandidateVersion":7,"sourceHashes":["bcc49afd0085a45d3aade3477586ec95d889d844b550ff14f1c30650aec5b287","153eaa327350191e5e7de99e5a65d97198d7fd40e048665373802a9ecefd9157","81c17b8ee6ae44db00267641aad0faf0248c861143e040fee46bd9517740dcfc","ec940ccc38f8847c90508b5cb77a6625a151ba58a0cf65bee3d939236205b630","992cc0f3aad3f6568eda167d7cbd118ba4b173b0d6f8c9db2371654f5d295a95"]},"manualAcceptance":false,"status":"DRAFT_PENDING_MANUAL_ACCEP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{"authoredCommunication":{"executiveQuestion":"ما المشترك وما المختلف؟","primaryMessage":"المصدران يتقاطعان في الجوهر، لكن بينهما فروق مهمة.","supportingInsight":"المشترك: الرحلة والإتاحة والتحسين. أستراليا تشدد على تعدد البحث، وبريطانيا تذكر نشر الأداء.","implication":"يمكن نقل الجوهر الآن، أما الفروق التنظيمية فتحتاج تكييفاً محلياً.","leadershipDecision":"اعتمدوا المشترك فوراً، وتعاملوا مع الفروق كمجالات مراجعة مشروطة.","recommendation":"ميّزوا بين المشترك التشغيلي والعناصر المصدرية الخاصة.","intent":"compare","cognitiveEffect":"يكشف أن المقارنة تقارب في الجوهر لا تطابقاً في التفاصيل.","composition":"vertical","decisionLogic":{"met":"يُنقل المشترك فوراً عندما يُفصل عن الفروق المصدرية.","open":"تبقى العناصر الخاصة بكل مصدر خاضعة لمراجعة محلية لاحقة."},"notes":"هذه الشريحة تبرز المشتركات والفروق وحدود النقل المحلي، ولا تعامل المقارنة كدمج كامل بين المصدرين.","items":[{"label":"المشترك","detail":"الرحلة والإتاحة والتحسين المستمر تشكل العمود الأساسي.","impact":"هذا يبني نواة تشغيل موحدة.","action":"اعتمدوه إطاراً داخلياً."},{"label":"خصوصية أستراليا","detail":"تشدد على تعدد أساليب البحث وشمول الاحتياجات.","impact":"هذا يرفع معيار إثبات المتطلبات.","action":"اشترطوا بحثين متكاملين."},{"label":"خصوصية بريطانيا","detail":"تذكر تعريف النجاح ونشر بيانات الأداء.","impact":"هذا يضيف بعداً إفصاحياً يحتاج مراجعة.","action":"افصلوا القياس عن قرار النشر."},{"label":"الحد المحلي","detail":"الولاية والسياسات والقدرة غير معلومة في الحالة.","impact":"هذا يمنع النقل الحرفي لكل تفصيل.","action":"كيّفوا الفروق بعد تحقق داخلي."}],"foundation":{"label":"قاعدة المقارنة","detail":"التشابه لا يعني صلاحية النقل الحرفي.","impact":"هذا يحفظ الجوهر ويقيد الاستنتاج.","action":"انقلوا ما يثبت نفعه فقط."},"parallel":{"label":"قيد منهجي","detail":"المقارنة مبنية على مقتطفات رسمية محدودة.","impact":"هذا قد لا يغطي كل تفاصيل المعيارين.","action":"عاملوها كحد أدنى مقارن."}},"evidence":[{"citation":"UK Government / Government Digital Service — Understand users and their needs","excerptOriginal":"Look at the full context to understand what the user is trying to achieve, not just the part where they have to interact with government.","originalUrl":"https://www.gov.uk/service-manual/service-standard/point-1-understand-user-needs","locator":{"start":992,"end":1129}},{"citation":"Australian Government / Digital Transformation Agency — Know your user","excerptOriginal":"Use at least 2 methods of user research to make sure what they say matches what they do. For example, open-ended interviews and observing users completing relevant tasks.","originalUrl":"https://www.digital.gov.au/policy/digital-experience/digital-service-standard/criterion-2","locator":{"start":1946,"end":2116}},{"citation":"UK Government / Government Digital Service — Digital Service Standard","excerptOriginal":"Make sure everyone can use the service","originalUrl":"https://www.gov.uk/service-manual/service-standard","locator":{"start":1523,"end":1561}},{"citation":"Australian Government / Digital Transformation Agency — Digital Service Standard","excerptOriginal":"strengthens requirements for inclusion and accessibility to ensure that no one is left behind when accessing digital government services.","originalUrl":"https://www.digital.gov.au/policy/digital-experience/digital-service-standard","locator":{"start":1004,"end":1141}},{"citation":"Australian Government / Digital Transformation Agency — Know your user","excerptOriginal":"inclusive user research to capture a breadth of needs and capabilities. Zoom out and consider how the digital service interacts with the agency’s wider methods of service delivery. It is helpful to zoom in and out of the problem space to observe the different perspectives and impacts of the service being designed, and to explore how the problem may manifest at macro and micro levels.","originalUrl":"https://www.digital.gov.au/policy/digital-experience/digital-service-standard/criterion-2","locator":{"start":3591,"end":3977}},{"citation":"UK Government / Government Digital Service — Digital Service Standard","excerptOriginal":"Define what success looks like and publish performance data","originalUrl":"https://www.gov.uk/service-manual/service-standard","locator":{"start":2384,"end":2443}},{"citation":"Australian Government / Digital Transformation Agency — Digital Service Standard","excerptOriginal":"continuously measure, gather feedback and improve. As the Australian Government continuously improves its digital services, these criteria ensure we build and maintain them to put people's needs first.","originalUrl":"https://www.digital.gov.au/policy/digital-experience/digital-service-standard","locator":{"start":6046,"end":6247}}],"provenance":{"review":"DRAFT_PENDING_MANUAL_ACCEPTANCE","baseCandidateVersion":7,"sourceHashes":["bcc49afd0085a45d3aade3477586ec95d889d844b550ff14f1c30650aec5b287","153eaa327350191e5e7de99e5a65d97198d7fd40e048665373802a9ecefd9157","81c17b8ee6ae44db00267641aad0faf0248c861143e040fee46bd9517740dcfc","ec940ccc38f8847c90508b5cb77a6625a151ba58a0cf65bee3d939236205b630","992cc0f3aad3f6568eda167d7cbd118ba4b173b0d6f8c9db2371654f5d295a95"]},"manualAcceptance":false,"status":"DRAFT_PENDING_MANUAL_ACCEP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{"authoredCommunication":{"executiveQuestion":"ما التسلسل التنفيذي الأنسب؟","primaryMessage":"ابدأوا بالرحلة والبحث، واجعلوا الإتاحة أساساً ممتداً.","supportingInsight":"الإتاحة ليست محطة ثالثة. إنها شرط يبدأ مع التعريف ويستمر في التصميم والاختبار.","implication":"القفز إلى البناء يرفع إعادة العمل ويضعف جودة القرار.","leadershipDecision":"اعتمدوا تسلسلاً معرفياً، مع إتاحة موازية لكل المراحل.","recommendation":"ثبّتوا الرحلة أولاً، ثم البحث، ثم الإطلاق بقياس وتحسين مستمرين.","intent":"sequence","cognitiveEffect":"يمنع إعادة العمل لأنه يحترم تبعية القرارات.","composition":"horizontal","decisionLogic":{"met":"يمضي العمل باكتمال دليل كل مرحلة، مع إتاحة موازية.","open":"يبقى توقيت التنفيذ واتساع النطاق معتمداً على القدرة والولاية."},"notes":"الإتاحة هنا أساس ممتد عبر المراحل، لا محطة لاحقة مستقلة في التسلسل.","items":[{"label":"تعريف الرحلة","detail":"حدّدوا ما يحاول المستفيد إنجازه وسياقه الأوسع.","impact":"هذا يضبط النطاق قبل التصميم.","action":"أوقفوا التوسع التقني قبله."},{"label":"البحث المزدوج","detail":"اختبروا القول والفعل بأسلوبين بحثيين متكاملين.","impact":"هذا يرفع جودة الأولويات.","action":"لا تثبتوا المتطلبات قبله."},{"label":"القياس المستمر","detail":"عرّفوا النجاح وابدؤوا المتابعة والتحسين بعد الإطلاق.","impact":"هذا يجعل الإطلاق بداية تعلم.","action":"أدخلوا القياس في التشغيل."}],"foundation":{"label":"إتاحة ممتدة","detail":"الإتاحة تبدأ مع التعريف وتستمر في التصميم والاختبار.","impact":"هذا يمنع فهمها كمرحلة لاحقة.","action":"اجعلوها بوابة موازية دائمة."},"parallel":{"label":"قيد محلي","detail":"الإيقاع والتوسع يعتمدان على التفويض والقدرة.","impact":"هذا يسمح بتكييف السرعة مع بقاء المنطق.","action":"اضبطوا التنفيذ من دون كسر التبعيات."}},"evidence":[{"citation":"UK Government / Government Digital Service — Understand users and their needs","excerptOriginal":"Look at the full context to understand what the user is trying to achieve, not just the part where they have to interact with government.","originalUrl":"https://www.gov.uk/service-manual/service-standard/point-1-understand-user-needs","locator":{"start":992,"end":1129}},{"citation":"Australian Government / Digital Transformation Agency — Know your user","excerptOriginal":"Use at least 2 methods of user research to make sure what they say matches what they do. For example, open-ended interviews and observing users completing relevant tasks.","originalUrl":"https://www.digital.gov.au/policy/digital-experience/digital-service-standard/criterion-2","locator":{"start":1946,"end":2116}},{"citation":"UK Government / Government Digital Service — Digital Service Standard","excerptOriginal":"Make sure everyone can use the service","originalUrl":"https://www.gov.uk/service-manual/service-standard","locator":{"start":1523,"end":1561}},{"citation":"Australian Government / Digital Transformation Agency — Digital Service Standard","excerptOriginal":"strengthens requirements for inclusion and accessibility to ensure that no one is left behind when accessing digital government services.","originalUrl":"https://www.digital.gov.au/policy/digital-experience/digital-service-standard","locator":{"start":1004,"end":1141}},{"citation":"Australian Government / Digital Transformation Agency — Know your user","excerptOriginal":"inclusive user research to capture a breadth of needs and capabilities. Zoom out and consider how the digital service interacts with the agency’s wider methods of service delivery. It is helpful to zoom in and out of the problem space to observe the different perspectives and impacts of the service being designed, and to explore how the problem may manifest at macro and micro levels.","originalUrl":"https://www.digital.gov.au/policy/digital-experience/digital-service-standard/criterion-2","locator":{"start":3591,"end":3977}},{"citation":"UK Government / Government Digital Service — Digital Service Standard","excerptOriginal":"Define what success looks like and publish performance data","originalUrl":"https://www.gov.uk/service-manual/service-standard","locator":{"start":2384,"end":2443}},{"citation":"Australian Government / Digital Transformation Agency — Digital Service Standard","excerptOriginal":"continuously measure, gather feedback and improve. As the Australian Government continuously improves its digital services, these criteria ensure we build and maintain them to put people's needs first.","originalUrl":"https://www.digital.gov.au/policy/digital-experience/digital-service-standard","locator":{"start":6046,"end":6247}},{"citation":"Saudi Press Agency — Digital Government Authority Announces Rise in Digital Experience Maturity Index to 87.06% in 2026","excerptOriginal":"underscoring government agencies’ commitment to designing inclusive digital services that enable all segments of society, including persons with disabilities and older persons, to access and benefit from digital services independently.","originalUrl":"https://www.spa.gov.sa/en/N2652311","locator":{"start":3963,"end":4198}}],"provenance":{"review":"DRAFT_PENDING_MANUAL_ACCEPTANCE","baseCandidateVersion":7,"sourceHashes":["bcc49afd0085a45d3aade3477586ec95d889d844b550ff14f1c30650aec5b287","153eaa327350191e5e7de99e5a65d97198d7fd40e048665373802a9ecefd9157","81c17b8ee6ae44db00267641aad0faf0248c861143e040fee46bd9517740dcfc","ec940ccc38f8847c90508b5cb77a6625a151ba58a0cf65bee3d939236205b630","992cc0f3aad3f6568eda167d7cbd118ba4b173b0d6f8c9db2371654f5d295a95"]},"manualAcceptance":false,"status":"DRAFT_PENDING_MANUAL_ACCEP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{"authoredCommunication":{"executiveQuestion":"أي بديل يخدم الهدف؟","primaryMessage":"إذا كان الهدف رحلياً، فالتكييف المرحلي هو الأنسب.","supportingInsight":"تحسين الواجهة قد يفيد مؤقتاً في نطاق ضيق، لكن أثره أضعف من معالجة الرحلة.","implication":"الاختيار الخاطئ قد يصنع تحسناً مرئياً من دون علاج أسباب التعثر.","leadershipDecision":"اختاروا التكييف المرحلي، ولا تكتفوا بتحسينات واجهة منفصلة.","recommendation":"اجعلوا أي تحسينات شكلية داعمة للمسار المرحلي، لا بديلاً عنه.","intent":"decide","cognitiveEffect":"يمنع الخلط بين سهولة التنفيذ وقوة الأثر.","composition":"horizontal","decisionLogic":{"met":"يُختار التكييف المرحلي عندما يكون الهدف جوهرياً.","open":"يبقى التوسع المؤسسي خياراً لاحقاً عند تحقق شروطه."},"notes":"تحسين الواجهة ليس مرفوضاً مطلقاً، لكنه مسار مؤقت فقط عندما يكون الهدف والنطاق ضيقين فعلاً.","items":[{"label":"تكييف مرحلي","detail":"يبني المنهج داخل نطاق محدود مع تعلم واقعي.","impact":"هذا يحقق تقدماً عملياً بمخاطر أقل.","action":"اعتمدوه المسار المفضل حالياً."},{"label":"واجهة فقط","detail":"يحسن الشاشة الحالية سريعاً من دون معالجة الرحلة.","impact":"هذا أثره محدود إذا كان الهدف رحلياً.","action":"استخدموه مؤقتاً فقط عند ضيق النطاق."},{"label":"توسع مؤسسي","detail":"ينقل المنهج إلى خدمات أكثر وباتساق أعلى.","impact":"هذا قد يكون أقوى لاحقاً لكنه مشروط.","action":"أجلوه حتى تتضح الشروط المحلية."}],"foundation":{"label":"معيار المفاضلة","detail":"المعيار هو معالجة الرحلة لا سرعة التنفيذ فقط.","impact":"هذا يفصل القيمة التشغيلية عن السهولة الشكلية.","action":"قارنوا البدائل على مستوى الرحلة."},"parallel":{"label":"قيد محلي","detail":"أفضلية التوسع المؤسسي مشروطة بالولاية والسياسات والقدرة.","impact":"هذا يمنع افتراضه من النصوص وحدها.","action":"أبقوه خياراً لاحقاً."}},"evidence":[{"citation":"Australian Government / Digital Transformation Agency — Digital Service Standard","excerptOriginal":"user-friendly","originalUrl":"https://www.digital.gov.au/policy/digital-experience/digital-service-standard","locator":{"start":487,"end":500}},{"citation":"UK Government / Government Digital Service — Understand users and their needs","excerptOriginal":"Look at the full context to understand what the user is trying to achieve, not just the part where they have to interact with government.","originalUrl":"https://www.gov.uk/service-manual/service-standard/point-1-understand-user-needs","locator":{"start":992,"end":1129}},{"citation":"Australian Government / Digital Transformation Agency — Know your user","excerptOriginal":"Use at least 2 methods of user research to make sure what they say matches what they do. For example, open-ended interviews and observing users completing relevant tasks.","originalUrl":"https://www.digital.gov.au/policy/digital-experience/digital-service-standard/criterion-2","locator":{"start":1946,"end":2116}},{"citation":"UK Government / Government Digital Service — Digital Service Standard","excerptOriginal":"Make sure everyone can use the service","originalUrl":"https://www.gov.uk/service-manual/service-standard","locator":{"start":1523,"end":1561}},{"citation":"Australian Government / Digital Transformation Agency — Know your user","excerptOriginal":"inclusive user research to capture a breadth of needs and capabilities. Zoom out and consider how the digital service interacts with the agency’s wider methods of service delivery. It is helpful to zoom in and out of the problem space to observe the different perspectives and impacts of the service being designed, and to explore how the problem may manifest at macro and micro levels.","originalUrl":"https://www.digital.gov.au/policy/digital-experience/digital-service-standard/criterion-2","locator":{"start":3591,"end":3977}},{"citation":"UK Government / Government Digital Service — Digital Service Standard","excerptOriginal":"Define what success looks like and publish performance data","originalUrl":"https://www.gov.uk/service-manual/service-standard","locator":{"start":2384,"end":2443}},{"citation":"Australian Government / Digital Transformation Agency — Digital Service Standard","excerptOriginal":"continuously measure, gather feedback and improve. As the Australian Government continuously improves its digital services, these criteria ensure we build and maintain them to put people's needs first.","originalUrl":"https://www.digital.gov.au/policy/digital-experience/digital-service-standard","locator":{"start":6046,"end":6247}},{"citation":"Saudi Press Agency — Digital Government Authority Announces Rise in Digital Experience Maturity Index to 87.06% in 2026","excerptOriginal":"to measure the maturity of government digital platforms and services and enable government agencies to develop their services based on beneficiary feedback and global best practices.","originalUrl":"https://www.spa.gov.sa/en/N2652311","locator":{"start":4565,"end":4747}},{"citation":"Saudi Press Agency — Digital Government Authority Announces Rise in Digital Experience Maturity Index to 87.06% in 2026","excerptOriginal":"underscoring government agencies’ commitment to designing inclusive digital services that enable all segments of society, including persons with disabilities and older persons, to access and benefit from digital services independently.","originalUrl":"https://www.spa.gov.sa/en/N2652311","locator":{"start":3963,"end":4198}}],"provenance":{"review":"DRAFT_PENDING_MANUAL_ACCEPTANCE","baseCandidateVersion":7,"sourceHashes":["bcc49afd0085a45d3aade3477586ec95d889d844b550ff14f1c30650aec5b287","153eaa327350191e5e7de99e5a65d97198d7fd40e048665373802a9ecefd9157","81c17b8ee6ae44db00267641aad0faf0248c861143e040fee46bd9517740dcfc","ec940ccc38f8847c90508b5cb77a6625a151ba58a0cf65bee3d939236205b630","992cc0f3aad3f6568eda167d7cbd118ba4b173b0d6f8c9db2371654f5d295a95"]},"manualAcceptance":false,"status":"DRAFT_PENDING_MANUAL_ACCEP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{"authoredCommunication":{"executiveQuestion":"ما الذي يُحسم الآن وما يُؤجل؟","primaryMessage":"احسموا المنهج الآن، وأجّلوا القرارات التنظيمية المشروطة.","supportingInsight":"حدود النقل المحلي تتوقف على الولاية والنظام والسياسات والقدرة، وهي غير معلومة هنا.","implication":"هذا الفصل يمنع تحميل البرنامج قرارات لم تُحسم بعد.","leadershipDecision":"احسموا المنهج الآن، وأنشئوا قائمة قرارات مؤجلة مشروطة.","recommendation":"قسّموا القرارات إلى فوري، ومشروط، ومؤجل.","intent":"recommend","cognitiveEffect":"يفصل بين ما يُحسم الآن وما يتطلب شروطاً لاحقة.","composition":"vertical","decisionLogic":{"met":"يُحسم الآن المنهج التشغيلي الداخلي فقط.","open":"تظل القرارات التنظيمية والإفصاحية والتوسعية معلقة."},"notes":"هذه الخاتمة تفصل القرار الفوري عن القرارات اللاحقة المشروطة، بما ينسجم مع حدود المادة المتاحة.","items":[{"label":"فوري","detail":"اعتماد الرحلة والبحث والإتاحة والقياس كمنهج داخلي.","impact":"هذا يسمح بالتقدم ضمن ما تدعمه الأدلة.","action":"أقِرّوه كقواعد عمل الآن."},{"label":"مشروط","detail":"النشر الخارجي وبدائل القنوات وإعلانات الالتزام.","impact":"هذا يمنع تجاوز حدود السياسة أو الاختصاص.","action":"ارفعوه لمسار مراجعة مستقل."},{"label":"مؤجل","detail":"التوسع المؤسسي أو العابر للجهات ينتظر وضوح التفويض.","impact":"هذا يحمي البرنامج من تضخم نطاق مبكر.","action":"أبقوه خياراً لاحقاً."}],"foundation":{"label":"قاعدة القرار","detail":"نحسم ما تدعمه الأدلة، ونؤجل ما يتوقف على شروط.","impact":"هذا يحفظ الزخم التنفيذي بلا تجاوز تنظيمي.","action":"قسّموا القرارات بوضوح."},"parallel":{"label":"قيد محلي","detail":"غياب معلومات مؤكدة يقيد النقل المباشر.","impact":"هذا يجعل أي توسيع زائد استنتاجاً غير محمي.","action":"أبقوا اللغة الحالية مشروطة."}},"evidence":[{"citation":"UK Government / Government Digital Service — Understand users and their needs","excerptOriginal":"Look at the full context to understand what the user is trying to achieve, not just the part where they have to interact with government.","originalUrl":"https://www.gov.uk/service-manual/service-standard/point-1-understand-user-needs","locator":{"start":992,"end":1129}},{"citation":"Australian Government / Digital Transformation Agency — Know your user","excerptOriginal":"inclusive user research to capture a breadth of needs and capabilities. Zoom out and consider how the digital service interacts with the agency’s wider methods of service delivery. It is helpful to zoom in and out of the problem space to observe the different perspectives and impacts of the service being designed, and to explore how the problem may manifest at macro and micro levels.","originalUrl":"https://www.digital.gov.au/policy/digital-experience/digital-service-standard/criterion-2","locator":{"start":3591,"end":3977}},{"citation":"UK Government / Government Digital Service — Digital Service Standard","excerptOriginal":"Define what success looks like and publish performance data","originalUrl":"https://www.gov.uk/service-manual/service-standard","locator":{"start":2384,"end":2443}},{"citation":"Australian Government / Digital Transformation Agency — Digital Service Standard","excerptOriginal":"continuously measure, gather feedback and improve. As the Australian Government continuously improves its digital services, these criteria ensure we build and maintain them to put people's needs first.","originalUrl":"https://www.digital.gov.au/policy/digital-experience/digital-service-standard","locator":{"start":6046,"end":6247}},{"citation":"Saudi Press Agency — Digital Government Authority Announces Rise in Digital Experience Maturity Index to 87.06% in 2026","excerptOriginal":"to measure the maturity of government digital platforms and services and enable government agencies to develop their services based on beneficiary feedback and global best practices.","originalUrl":"https://www.spa.gov.sa/en/N2652311","locator":{"start":4565,"end":4747}},{"citation":"Saudi Press Agency — Digital Government Authority Announces Rise in Digital Experience Maturity Index to 87.06% in 2026","excerptOriginal":"underscoring government agencies’ commitment to designing inclusive digital services that enable all segments of society, including persons with disabilities and older persons, to access and benefit from digital services independently.","originalUrl":"https://www.spa.gov.sa/en/N2652311","locator":{"start":3963,"end":4198}},{"citation":"Australian Government / Digital Transformation Agency — Know your user","excerptOriginal":"Use at least 2 methods of user research to make sure what they say matches what they do. For example, open-ended interviews and observing users completing relevant tasks.","originalUrl":"https://www.digital.gov.au/policy/digital-experience/digital-service-standard/criterion-2","locator":{"start":1946,"end":2116}},{"citation":"UK Government / Government Digital Service — Digital Service Standard","excerptOriginal":"Make sure everyone can use the service","originalUrl":"https://www.gov.uk/service-manual/service-standard","locator":{"start":1523,"end":1561}}],"provenance":{"review":"DRAFT_PENDING_MANUAL_ACCEPTANCE","baseCandidateVersion":7,"sourceHashes":["bcc49afd0085a45d3aade3477586ec95d889d844b550ff14f1c30650aec5b287","153eaa327350191e5e7de99e5a65d97198d7fd40e048665373802a9ecefd9157","81c17b8ee6ae44db00267641aad0faf0248c861143e040fee46bd9517740dcfc","ec940ccc38f8847c90508b5cb77a6625a151ba58a0cf65bee3d939236205b630","992cc0f3aad3f6568eda167d7cbd118ba4b173b0d6f8c9db2371654f5d295a95"]},"manualAcceptance":false,"status":"DRAFT_PENDING_MANUAL_ACCEP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5F2E8"/>
        </a:solidFill>
      </p:bgPr>
    </p:bg>
    <p:spTree>
      <p:nvGrpSpPr>
        <p:cNvPr id="1" name=""/>
        <p:cNvGrpSpPr/>
        <p:nvPr/>
      </p:nvGrpSpPr>
      <p:grpSpPr>
        <a:xfrm>
          <a:off x="0" y="0"/>
          <a:ext cx="0" cy="0"/>
          <a:chOff x="0" y="0"/>
          <a:chExt cx="0" cy="0"/>
        </a:xfrm>
      </p:grpSpPr>
      <p:sp>
        <p:nvSpPr>
          <p:cNvPr id="2" name="Text 0"/>
          <p:cNvSpPr/>
          <p:nvPr/>
        </p:nvSpPr>
        <p:spPr>
          <a:xfrm>
            <a:off x="658368" y="228600"/>
            <a:ext cx="6126480" cy="219456"/>
          </a:xfrm>
          <a:prstGeom prst="rect">
            <a:avLst/>
          </a:prstGeom>
          <a:noFill/>
          <a:ln/>
        </p:spPr>
        <p:txBody>
          <a:bodyPr wrap="square" lIns="0" tIns="0" rIns="0" bIns="0" rtlCol="0" anchor="ctr"/>
          <a:lstStyle/>
          <a:p>
            <a:pPr rtl="1" algn="r" indent="0" marL="0">
              <a:buNone/>
            </a:pPr>
            <a:r>
              <a:rPr lang="en-US" sz="900" b="1" dirty="0">
                <a:solidFill>
                  <a:srgbClr val="60736B"/>
                </a:solidFill>
                <a:latin typeface="Noto Sans Arabic" pitchFamily="34" charset="0"/>
                <a:ea typeface="Noto Sans Arabic" pitchFamily="34" charset="-122"/>
                <a:cs typeface="Noto Sans Arabic" pitchFamily="34" charset="-120"/>
              </a:rPr>
              <a:t>بصيرة  /  موجز قيادي</a:t>
            </a:r>
            <a:endParaRPr lang="en-US" sz="900" dirty="0"/>
          </a:p>
        </p:txBody>
      </p:sp>
      <p:sp>
        <p:nvSpPr>
          <p:cNvPr id="3" name="Text 1"/>
          <p:cNvSpPr/>
          <p:nvPr/>
        </p:nvSpPr>
        <p:spPr>
          <a:xfrm>
            <a:off x="749808" y="502920"/>
            <a:ext cx="10680192" cy="1225296"/>
          </a:xfrm>
          <a:prstGeom prst="rect">
            <a:avLst/>
          </a:prstGeom>
          <a:noFill/>
          <a:ln/>
        </p:spPr>
        <p:txBody>
          <a:bodyPr wrap="square" lIns="0" tIns="0" rIns="0" bIns="0" rtlCol="0" anchor="ctr"/>
          <a:lstStyle/>
          <a:p>
            <a:pPr rtl="1" algn="r" indent="0" marL="0">
              <a:buNone/>
            </a:pPr>
            <a:r>
              <a:rPr lang="en-US" sz="2800" b="1" dirty="0">
                <a:solidFill>
                  <a:srgbClr val="183D35"/>
                </a:solidFill>
                <a:latin typeface="Noto Sans Arabic" pitchFamily="34" charset="0"/>
                <a:ea typeface="Noto Sans Arabic" pitchFamily="34" charset="-122"/>
                <a:cs typeface="Noto Sans Arabic" pitchFamily="34" charset="-120"/>
              </a:rPr>
              <a:t>اعتمدوا المنهج داخلياً الآن، لا كنقل امتثال جاهز.</a:t>
            </a:r>
            <a:endParaRPr lang="en-US" sz="2800" dirty="0"/>
          </a:p>
        </p:txBody>
      </p:sp>
      <p:sp>
        <p:nvSpPr>
          <p:cNvPr id="4" name="Text 2"/>
          <p:cNvSpPr/>
          <p:nvPr/>
        </p:nvSpPr>
        <p:spPr>
          <a:xfrm>
            <a:off x="768096" y="1773936"/>
            <a:ext cx="10561320" cy="457200"/>
          </a:xfrm>
          <a:prstGeom prst="rect">
            <a:avLst/>
          </a:prstGeom>
          <a:noFill/>
          <a:ln/>
        </p:spPr>
        <p:txBody>
          <a:bodyPr wrap="square" lIns="0" tIns="0" rIns="0" bIns="0" rtlCol="0" anchor="ctr"/>
          <a:lstStyle/>
          <a:p>
            <a:pPr rtl="1" algn="r" indent="0" marL="0">
              <a:buNone/>
            </a:pPr>
            <a:r>
              <a:rPr lang="en-US" sz="1600" dirty="0">
                <a:solidFill>
                  <a:srgbClr val="60736B"/>
                </a:solidFill>
                <a:latin typeface="Noto Sans Arabic" pitchFamily="34" charset="0"/>
                <a:ea typeface="Noto Sans Arabic" pitchFamily="34" charset="-122"/>
                <a:cs typeface="Noto Sans Arabic" pitchFamily="34" charset="-120"/>
              </a:rPr>
              <a:t>المشترك هو الرحلة، والبحث، والإتاحة، والقياس. أما الخبر السعودي فإشارة اتجاهية غير ملزمة.</a:t>
            </a:r>
            <a:endParaRPr lang="en-US" sz="1600" dirty="0"/>
          </a:p>
        </p:txBody>
      </p:sp>
      <p:sp>
        <p:nvSpPr>
          <p:cNvPr id="5" name="Shape 3"/>
          <p:cNvSpPr/>
          <p:nvPr/>
        </p:nvSpPr>
        <p:spPr>
          <a:xfrm>
            <a:off x="11503152" y="502920"/>
            <a:ext cx="50292" cy="1225296"/>
          </a:xfrm>
          <a:prstGeom prst="rect">
            <a:avLst/>
          </a:prstGeom>
          <a:solidFill>
            <a:srgbClr val="A98A50"/>
          </a:solidFill>
          <a:ln w="10160">
            <a:solidFill>
              <a:srgbClr val="A98A50"/>
            </a:solidFill>
            <a:prstDash val="solid"/>
          </a:ln>
        </p:spPr>
      </p:sp>
      <p:sp>
        <p:nvSpPr>
          <p:cNvPr id="6" name="Shape 4"/>
          <p:cNvSpPr/>
          <p:nvPr/>
        </p:nvSpPr>
        <p:spPr>
          <a:xfrm>
            <a:off x="868680" y="2331720"/>
            <a:ext cx="10469880" cy="1536192"/>
          </a:xfrm>
          <a:prstGeom prst="rect">
            <a:avLst/>
          </a:prstGeom>
          <a:solidFill>
            <a:srgbClr val="24584C"/>
          </a:solidFill>
          <a:ln w="10160">
            <a:solidFill>
              <a:srgbClr val="24584C"/>
            </a:solidFill>
            <a:prstDash val="solid"/>
          </a:ln>
        </p:spPr>
      </p:sp>
      <p:sp>
        <p:nvSpPr>
          <p:cNvPr id="7" name="Text 5"/>
          <p:cNvSpPr/>
          <p:nvPr/>
        </p:nvSpPr>
        <p:spPr>
          <a:xfrm>
            <a:off x="1234440" y="2468880"/>
            <a:ext cx="9738360" cy="1243584"/>
          </a:xfrm>
          <a:prstGeom prst="rect">
            <a:avLst/>
          </a:prstGeom>
          <a:noFill/>
          <a:ln/>
        </p:spPr>
        <p:txBody>
          <a:bodyPr wrap="square" lIns="0" tIns="0" rIns="0" bIns="0" rtlCol="0" anchor="ctr"/>
          <a:lstStyle/>
          <a:p>
            <a:pPr rtl="1" algn="r" indent="0" marL="0">
              <a:buNone/>
            </a:pPr>
            <a:r>
              <a:rPr lang="en-US" sz="2300" b="1" dirty="0">
                <a:solidFill>
                  <a:srgbClr val="FBFAF5"/>
                </a:solidFill>
                <a:latin typeface="Noto Sans Arabic" pitchFamily="34" charset="0"/>
                <a:ea typeface="Noto Sans Arabic" pitchFamily="34" charset="-122"/>
                <a:cs typeface="Noto Sans Arabic" pitchFamily="34" charset="-120"/>
              </a:rPr>
              <a:t>انقلوا منطق الخدمة وما يثبت نفعه، لا صيغة امتثال حرفية.</a:t>
            </a:r>
            <a:endParaRPr lang="en-US" sz="2300" dirty="0"/>
          </a:p>
        </p:txBody>
      </p:sp>
      <p:sp>
        <p:nvSpPr>
          <p:cNvPr id="8" name="Text 6"/>
          <p:cNvSpPr/>
          <p:nvPr/>
        </p:nvSpPr>
        <p:spPr>
          <a:xfrm>
            <a:off x="987552" y="4041648"/>
            <a:ext cx="10195560" cy="566928"/>
          </a:xfrm>
          <a:prstGeom prst="rect">
            <a:avLst/>
          </a:prstGeom>
          <a:noFill/>
          <a:ln/>
        </p:spPr>
        <p:txBody>
          <a:bodyPr wrap="square" lIns="0" tIns="0" rIns="0" bIns="0" rtlCol="0" anchor="ctr"/>
          <a:lstStyle/>
          <a:p>
            <a:pPr rtl="1" algn="r" indent="0" marL="0">
              <a:buNone/>
            </a:pPr>
            <a:r>
              <a:rPr lang="en-US" sz="1700" b="1" dirty="0">
                <a:solidFill>
                  <a:srgbClr val="183D35"/>
                </a:solidFill>
                <a:latin typeface="Noto Sans Arabic" pitchFamily="34" charset="0"/>
                <a:ea typeface="Noto Sans Arabic" pitchFamily="34" charset="-122"/>
                <a:cs typeface="Noto Sans Arabic" pitchFamily="34" charset="-120"/>
              </a:rPr>
              <a:t>يمكن بدء العمل فوراً من دون افتراض التزامات محلية أو وعود خارجية.</a:t>
            </a:r>
            <a:endParaRPr lang="en-US" sz="1700" dirty="0"/>
          </a:p>
        </p:txBody>
      </p:sp>
      <p:sp>
        <p:nvSpPr>
          <p:cNvPr id="9" name="Shape 7"/>
          <p:cNvSpPr/>
          <p:nvPr/>
        </p:nvSpPr>
        <p:spPr>
          <a:xfrm>
            <a:off x="960120" y="4754880"/>
            <a:ext cx="10149840" cy="566928"/>
          </a:xfrm>
          <a:prstGeom prst="rect">
            <a:avLst/>
          </a:prstGeom>
          <a:solidFill>
            <a:srgbClr val="E6ECE4"/>
          </a:solidFill>
          <a:ln w="10160">
            <a:solidFill>
              <a:srgbClr val="E6ECE4"/>
            </a:solidFill>
            <a:prstDash val="solid"/>
          </a:ln>
        </p:spPr>
      </p:sp>
      <p:sp>
        <p:nvSpPr>
          <p:cNvPr id="10" name="Text 8"/>
          <p:cNvSpPr/>
          <p:nvPr/>
        </p:nvSpPr>
        <p:spPr>
          <a:xfrm>
            <a:off x="1170432" y="4791456"/>
            <a:ext cx="9738360" cy="475488"/>
          </a:xfrm>
          <a:prstGeom prst="rect">
            <a:avLst/>
          </a:prstGeom>
          <a:noFill/>
          <a:ln/>
        </p:spPr>
        <p:txBody>
          <a:bodyPr wrap="square" lIns="0" tIns="0" rIns="0" bIns="0" rtlCol="0" anchor="ctr"/>
          <a:lstStyle/>
          <a:p>
            <a:pPr rtl="1" algn="r" indent="0" marL="0">
              <a:buNone/>
            </a:pPr>
            <a:r>
              <a:rPr lang="en-US" sz="1500" b="1" dirty="0">
                <a:solidFill>
                  <a:srgbClr val="8C5748"/>
                </a:solidFill>
                <a:latin typeface="Noto Sans Arabic" pitchFamily="34" charset="0"/>
                <a:ea typeface="Noto Sans Arabic" pitchFamily="34" charset="-122"/>
                <a:cs typeface="Noto Sans Arabic" pitchFamily="34" charset="-120"/>
              </a:rPr>
              <a:t>يبقى الالتزام الخارجي قراراً لاحقاً مشروطاً.</a:t>
            </a:r>
            <a:endParaRPr lang="en-US" sz="1500" dirty="0"/>
          </a:p>
        </p:txBody>
      </p:sp>
      <p:sp>
        <p:nvSpPr>
          <p:cNvPr id="11" name="Shape 9"/>
          <p:cNvSpPr/>
          <p:nvPr/>
        </p:nvSpPr>
        <p:spPr>
          <a:xfrm>
            <a:off x="868680" y="5797296"/>
            <a:ext cx="10469880" cy="22860"/>
          </a:xfrm>
          <a:prstGeom prst="rect">
            <a:avLst/>
          </a:prstGeom>
          <a:solidFill>
            <a:srgbClr val="A98A50"/>
          </a:solidFill>
          <a:ln w="10160">
            <a:solidFill>
              <a:srgbClr val="A98A50"/>
            </a:solidFill>
            <a:prstDash val="solid"/>
          </a:ln>
        </p:spPr>
      </p:sp>
      <p:sp>
        <p:nvSpPr>
          <p:cNvPr id="12" name="Text 10"/>
          <p:cNvSpPr/>
          <p:nvPr/>
        </p:nvSpPr>
        <p:spPr>
          <a:xfrm>
            <a:off x="914400" y="5870448"/>
            <a:ext cx="10241280" cy="530352"/>
          </a:xfrm>
          <a:prstGeom prst="rect">
            <a:avLst/>
          </a:prstGeom>
          <a:noFill/>
          <a:ln/>
        </p:spPr>
        <p:txBody>
          <a:bodyPr wrap="square" lIns="0" tIns="0" rIns="0" bIns="0" rtlCol="0" anchor="ctr"/>
          <a:lstStyle/>
          <a:p>
            <a:pPr rtl="1" algn="r" indent="0" marL="0">
              <a:buNone/>
            </a:pPr>
            <a:r>
              <a:rPr lang="en-US" sz="1600" b="1" dirty="0">
                <a:solidFill>
                  <a:srgbClr val="24584C"/>
                </a:solidFill>
                <a:latin typeface="Noto Sans Arabic" pitchFamily="34" charset="0"/>
                <a:ea typeface="Noto Sans Arabic" pitchFamily="34" charset="-122"/>
                <a:cs typeface="Noto Sans Arabic" pitchFamily="34" charset="-120"/>
              </a:rPr>
              <a:t>اعتمدوا المنهج داخلياً، وأجّلوا الالتزامات الخارجية حتى تتضح الولاية والسياسات.</a:t>
            </a:r>
            <a:endParaRPr lang="en-US" sz="1600" dirty="0"/>
          </a:p>
        </p:txBody>
      </p:sp>
      <p:sp>
        <p:nvSpPr>
          <p:cNvPr id="13" name="Text 11"/>
          <p:cNvSpPr/>
          <p:nvPr/>
        </p:nvSpPr>
        <p:spPr>
          <a:xfrm>
            <a:off x="731520" y="6565392"/>
            <a:ext cx="10789920" cy="164592"/>
          </a:xfrm>
          <a:prstGeom prst="rect">
            <a:avLst/>
          </a:prstGeom>
          <a:noFill/>
          <a:ln/>
        </p:spPr>
        <p:txBody>
          <a:bodyPr wrap="square" lIns="0" tIns="0" rIns="0" bIns="0" rtlCol="0" anchor="ctr"/>
          <a:lstStyle/>
          <a:p>
            <a:pPr rtl="1" algn="r" indent="0" marL="0">
              <a:buNone/>
            </a:pPr>
            <a:r>
              <a:rPr lang="en-US" sz="800" dirty="0">
                <a:solidFill>
                  <a:srgbClr val="60736B"/>
                </a:solidFill>
                <a:latin typeface="Noto Sans Arabic" pitchFamily="34" charset="0"/>
                <a:ea typeface="Noto Sans Arabic" pitchFamily="34" charset="-122"/>
                <a:cs typeface="Noto Sans Arabic" pitchFamily="34" charset="-120"/>
              </a:rPr>
              <a:t>مسودة · بانتظار القبول اليدوي  |  1/9</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2E8"/>
        </a:solidFill>
      </p:bgPr>
    </p:bg>
    <p:spTree>
      <p:nvGrpSpPr>
        <p:cNvPr id="1" name=""/>
        <p:cNvGrpSpPr/>
        <p:nvPr/>
      </p:nvGrpSpPr>
      <p:grpSpPr>
        <a:xfrm>
          <a:off x="0" y="0"/>
          <a:ext cx="0" cy="0"/>
          <a:chOff x="0" y="0"/>
          <a:chExt cx="0" cy="0"/>
        </a:xfrm>
      </p:grpSpPr>
      <p:sp>
        <p:nvSpPr>
          <p:cNvPr id="2" name="Text 0"/>
          <p:cNvSpPr/>
          <p:nvPr/>
        </p:nvSpPr>
        <p:spPr>
          <a:xfrm>
            <a:off x="658368" y="228600"/>
            <a:ext cx="6126480" cy="219456"/>
          </a:xfrm>
          <a:prstGeom prst="rect">
            <a:avLst/>
          </a:prstGeom>
          <a:noFill/>
          <a:ln/>
        </p:spPr>
        <p:txBody>
          <a:bodyPr wrap="square" lIns="0" tIns="0" rIns="0" bIns="0" rtlCol="0" anchor="ctr"/>
          <a:lstStyle/>
          <a:p>
            <a:pPr rtl="1" algn="r" indent="0" marL="0">
              <a:buNone/>
            </a:pPr>
            <a:r>
              <a:rPr lang="en-US" sz="900" b="1" dirty="0">
                <a:solidFill>
                  <a:srgbClr val="60736B"/>
                </a:solidFill>
                <a:latin typeface="Noto Sans Arabic" pitchFamily="34" charset="0"/>
                <a:ea typeface="Noto Sans Arabic" pitchFamily="34" charset="-122"/>
                <a:cs typeface="Noto Sans Arabic" pitchFamily="34" charset="-120"/>
              </a:rPr>
              <a:t>بصيرة  /  موجز قيادي</a:t>
            </a:r>
            <a:endParaRPr lang="en-US" sz="900" dirty="0"/>
          </a:p>
        </p:txBody>
      </p:sp>
      <p:sp>
        <p:nvSpPr>
          <p:cNvPr id="3" name="Text 1"/>
          <p:cNvSpPr/>
          <p:nvPr/>
        </p:nvSpPr>
        <p:spPr>
          <a:xfrm>
            <a:off x="749808" y="502920"/>
            <a:ext cx="10680192" cy="1225296"/>
          </a:xfrm>
          <a:prstGeom prst="rect">
            <a:avLst/>
          </a:prstGeom>
          <a:noFill/>
          <a:ln/>
        </p:spPr>
        <p:txBody>
          <a:bodyPr wrap="square" lIns="0" tIns="0" rIns="0" bIns="0" rtlCol="0" anchor="ctr"/>
          <a:lstStyle/>
          <a:p>
            <a:pPr rtl="1" algn="r" indent="0" marL="0">
              <a:buNone/>
            </a:pPr>
            <a:r>
              <a:rPr lang="en-US" sz="2800" b="1" dirty="0">
                <a:solidFill>
                  <a:srgbClr val="183D35"/>
                </a:solidFill>
                <a:latin typeface="Noto Sans Arabic" pitchFamily="34" charset="0"/>
                <a:ea typeface="Noto Sans Arabic" pitchFamily="34" charset="-122"/>
                <a:cs typeface="Noto Sans Arabic" pitchFamily="34" charset="-120"/>
              </a:rPr>
              <a:t>تبدأ الخدمة برحلة المستفيد الكاملة، لا بالشاشة.</a:t>
            </a:r>
            <a:endParaRPr lang="en-US" sz="2800" dirty="0"/>
          </a:p>
        </p:txBody>
      </p:sp>
      <p:sp>
        <p:nvSpPr>
          <p:cNvPr id="4" name="Text 2"/>
          <p:cNvSpPr/>
          <p:nvPr/>
        </p:nvSpPr>
        <p:spPr>
          <a:xfrm>
            <a:off x="768096" y="1773936"/>
            <a:ext cx="10561320" cy="457200"/>
          </a:xfrm>
          <a:prstGeom prst="rect">
            <a:avLst/>
          </a:prstGeom>
          <a:noFill/>
          <a:ln/>
        </p:spPr>
        <p:txBody>
          <a:bodyPr wrap="square" lIns="0" tIns="0" rIns="0" bIns="0" rtlCol="0" anchor="ctr"/>
          <a:lstStyle/>
          <a:p>
            <a:pPr rtl="1" algn="r" indent="0" marL="0">
              <a:buNone/>
            </a:pPr>
            <a:r>
              <a:rPr lang="en-US" sz="1600" dirty="0">
                <a:solidFill>
                  <a:srgbClr val="60736B"/>
                </a:solidFill>
                <a:latin typeface="Noto Sans Arabic" pitchFamily="34" charset="0"/>
                <a:ea typeface="Noto Sans Arabic" pitchFamily="34" charset="-122"/>
                <a:cs typeface="Noto Sans Arabic" pitchFamily="34" charset="-120"/>
              </a:rPr>
              <a:t>البريطاني يوسع النظر إلى هدف المستفيد، والأسترالي يربط الرقمي بطرق التقديم الأوسع.</a:t>
            </a:r>
            <a:endParaRPr lang="en-US" sz="1600" dirty="0"/>
          </a:p>
        </p:txBody>
      </p:sp>
      <p:sp>
        <p:nvSpPr>
          <p:cNvPr id="5" name="Shape 3"/>
          <p:cNvSpPr/>
          <p:nvPr/>
        </p:nvSpPr>
        <p:spPr>
          <a:xfrm>
            <a:off x="11503152" y="502920"/>
            <a:ext cx="50292" cy="1225296"/>
          </a:xfrm>
          <a:prstGeom prst="rect">
            <a:avLst/>
          </a:prstGeom>
          <a:solidFill>
            <a:srgbClr val="A98A50"/>
          </a:solidFill>
          <a:ln w="10160">
            <a:solidFill>
              <a:srgbClr val="A98A50"/>
            </a:solidFill>
            <a:prstDash val="solid"/>
          </a:ln>
        </p:spPr>
      </p:sp>
      <p:sp>
        <p:nvSpPr>
          <p:cNvPr id="6" name="Shape 4"/>
          <p:cNvSpPr/>
          <p:nvPr/>
        </p:nvSpPr>
        <p:spPr>
          <a:xfrm>
            <a:off x="7851648" y="2542032"/>
            <a:ext cx="3240024" cy="109728"/>
          </a:xfrm>
          <a:prstGeom prst="rect">
            <a:avLst/>
          </a:prstGeom>
          <a:solidFill>
            <a:srgbClr val="24584C"/>
          </a:solidFill>
          <a:ln w="10160">
            <a:solidFill>
              <a:srgbClr val="24584C"/>
            </a:solidFill>
            <a:prstDash val="solid"/>
          </a:ln>
        </p:spPr>
      </p:sp>
      <p:sp>
        <p:nvSpPr>
          <p:cNvPr id="7" name="Text 5"/>
          <p:cNvSpPr/>
          <p:nvPr/>
        </p:nvSpPr>
        <p:spPr>
          <a:xfrm>
            <a:off x="7860792" y="2816352"/>
            <a:ext cx="3212592" cy="621792"/>
          </a:xfrm>
          <a:prstGeom prst="rect">
            <a:avLst/>
          </a:prstGeom>
          <a:noFill/>
          <a:ln/>
        </p:spPr>
        <p:txBody>
          <a:bodyPr wrap="square" lIns="0" tIns="0" rIns="0" bIns="0" rtlCol="0" anchor="ctr"/>
          <a:lstStyle/>
          <a:p>
            <a:pPr rtl="1" algn="r" indent="0" marL="0">
              <a:buNone/>
            </a:pPr>
            <a:r>
              <a:rPr lang="en-US" sz="1700" b="1" dirty="0">
                <a:solidFill>
                  <a:srgbClr val="24584C"/>
                </a:solidFill>
                <a:latin typeface="Noto Sans Arabic" pitchFamily="34" charset="0"/>
                <a:ea typeface="Noto Sans Arabic" pitchFamily="34" charset="-122"/>
                <a:cs typeface="Noto Sans Arabic" pitchFamily="34" charset="-120"/>
              </a:rPr>
              <a:t>غاية المستفيد</a:t>
            </a:r>
            <a:endParaRPr lang="en-US" sz="1700" dirty="0"/>
          </a:p>
        </p:txBody>
      </p:sp>
      <p:sp>
        <p:nvSpPr>
          <p:cNvPr id="8" name="Text 6"/>
          <p:cNvSpPr/>
          <p:nvPr/>
        </p:nvSpPr>
        <p:spPr>
          <a:xfrm>
            <a:off x="7860792" y="3529584"/>
            <a:ext cx="3212592" cy="1225296"/>
          </a:xfrm>
          <a:prstGeom prst="rect">
            <a:avLst/>
          </a:prstGeom>
          <a:noFill/>
          <a:ln/>
        </p:spPr>
        <p:txBody>
          <a:bodyPr wrap="square" lIns="0" tIns="0" rIns="0" bIns="0" rtlCol="0" anchor="ctr"/>
          <a:lstStyle/>
          <a:p>
            <a:pPr rtl="1" algn="r" indent="0" marL="0">
              <a:buNone/>
            </a:pPr>
            <a:r>
              <a:rPr lang="en-US" sz="1600" dirty="0">
                <a:solidFill>
                  <a:srgbClr val="183D35"/>
                </a:solidFill>
                <a:latin typeface="Noto Sans Arabic" pitchFamily="34" charset="0"/>
                <a:ea typeface="Noto Sans Arabic" pitchFamily="34" charset="-122"/>
                <a:cs typeface="Noto Sans Arabic" pitchFamily="34" charset="-120"/>
              </a:rPr>
              <a:t>ابدأوا بما يحاول المستفيد إنجازه كاملاً.</a:t>
            </a:r>
            <a:endParaRPr lang="en-US" sz="1600" dirty="0"/>
          </a:p>
        </p:txBody>
      </p:sp>
      <p:sp>
        <p:nvSpPr>
          <p:cNvPr id="9" name="Shape 7"/>
          <p:cNvSpPr/>
          <p:nvPr/>
        </p:nvSpPr>
        <p:spPr>
          <a:xfrm flipH="1">
            <a:off x="7559040" y="2596896"/>
            <a:ext cx="201168" cy="0"/>
          </a:xfrm>
          <a:prstGeom prst="line">
            <a:avLst/>
          </a:prstGeom>
          <a:noFill/>
          <a:ln w="19050">
            <a:solidFill>
              <a:srgbClr val="A98A50"/>
            </a:solidFill>
            <a:prstDash val="solid"/>
            <a:tailEnd type="triangle"/>
          </a:ln>
        </p:spPr>
      </p:sp>
      <p:sp>
        <p:nvSpPr>
          <p:cNvPr id="10" name="Shape 8"/>
          <p:cNvSpPr/>
          <p:nvPr/>
        </p:nvSpPr>
        <p:spPr>
          <a:xfrm>
            <a:off x="4392168" y="2542032"/>
            <a:ext cx="3240024" cy="109728"/>
          </a:xfrm>
          <a:prstGeom prst="rect">
            <a:avLst/>
          </a:prstGeom>
          <a:solidFill>
            <a:srgbClr val="A98A50"/>
          </a:solidFill>
          <a:ln w="10160">
            <a:solidFill>
              <a:srgbClr val="A98A50"/>
            </a:solidFill>
            <a:prstDash val="solid"/>
          </a:ln>
        </p:spPr>
      </p:sp>
      <p:sp>
        <p:nvSpPr>
          <p:cNvPr id="11" name="Text 9"/>
          <p:cNvSpPr/>
          <p:nvPr/>
        </p:nvSpPr>
        <p:spPr>
          <a:xfrm>
            <a:off x="4401312" y="2816352"/>
            <a:ext cx="3212592" cy="621792"/>
          </a:xfrm>
          <a:prstGeom prst="rect">
            <a:avLst/>
          </a:prstGeom>
          <a:noFill/>
          <a:ln/>
        </p:spPr>
        <p:txBody>
          <a:bodyPr wrap="square" lIns="0" tIns="0" rIns="0" bIns="0" rtlCol="0" anchor="ctr"/>
          <a:lstStyle/>
          <a:p>
            <a:pPr rtl="1" algn="r" indent="0" marL="0">
              <a:buNone/>
            </a:pPr>
            <a:r>
              <a:rPr lang="en-US" sz="1700" b="1" dirty="0">
                <a:solidFill>
                  <a:srgbClr val="24584C"/>
                </a:solidFill>
                <a:latin typeface="Noto Sans Arabic" pitchFamily="34" charset="0"/>
                <a:ea typeface="Noto Sans Arabic" pitchFamily="34" charset="-122"/>
                <a:cs typeface="Noto Sans Arabic" pitchFamily="34" charset="-120"/>
              </a:rPr>
              <a:t>السياق الأوسع</a:t>
            </a:r>
            <a:endParaRPr lang="en-US" sz="1700" dirty="0"/>
          </a:p>
        </p:txBody>
      </p:sp>
      <p:sp>
        <p:nvSpPr>
          <p:cNvPr id="12" name="Text 10"/>
          <p:cNvSpPr/>
          <p:nvPr/>
        </p:nvSpPr>
        <p:spPr>
          <a:xfrm>
            <a:off x="4401312" y="3529584"/>
            <a:ext cx="3212592" cy="1225296"/>
          </a:xfrm>
          <a:prstGeom prst="rect">
            <a:avLst/>
          </a:prstGeom>
          <a:noFill/>
          <a:ln/>
        </p:spPr>
        <p:txBody>
          <a:bodyPr wrap="square" lIns="0" tIns="0" rIns="0" bIns="0" rtlCol="0" anchor="ctr"/>
          <a:lstStyle/>
          <a:p>
            <a:pPr rtl="1" algn="r" indent="0" marL="0">
              <a:buNone/>
            </a:pPr>
            <a:r>
              <a:rPr lang="en-US" sz="1600" dirty="0">
                <a:solidFill>
                  <a:srgbClr val="183D35"/>
                </a:solidFill>
                <a:latin typeface="Noto Sans Arabic" pitchFamily="34" charset="0"/>
                <a:ea typeface="Noto Sans Arabic" pitchFamily="34" charset="-122"/>
                <a:cs typeface="Noto Sans Arabic" pitchFamily="34" charset="-120"/>
              </a:rPr>
              <a:t>اربطوا الخدمة الرقمية بطرق التقديم الأوسع.</a:t>
            </a:r>
            <a:endParaRPr lang="en-US" sz="1600" dirty="0"/>
          </a:p>
        </p:txBody>
      </p:sp>
      <p:sp>
        <p:nvSpPr>
          <p:cNvPr id="13" name="Shape 11"/>
          <p:cNvSpPr/>
          <p:nvPr/>
        </p:nvSpPr>
        <p:spPr>
          <a:xfrm flipH="1">
            <a:off x="4099560" y="2596896"/>
            <a:ext cx="201168" cy="0"/>
          </a:xfrm>
          <a:prstGeom prst="line">
            <a:avLst/>
          </a:prstGeom>
          <a:noFill/>
          <a:ln w="19050">
            <a:solidFill>
              <a:srgbClr val="A98A50"/>
            </a:solidFill>
            <a:prstDash val="solid"/>
            <a:tailEnd type="triangle"/>
          </a:ln>
        </p:spPr>
      </p:sp>
      <p:sp>
        <p:nvSpPr>
          <p:cNvPr id="14" name="Shape 12"/>
          <p:cNvSpPr/>
          <p:nvPr/>
        </p:nvSpPr>
        <p:spPr>
          <a:xfrm>
            <a:off x="932688" y="2542032"/>
            <a:ext cx="3240024" cy="109728"/>
          </a:xfrm>
          <a:prstGeom prst="rect">
            <a:avLst/>
          </a:prstGeom>
          <a:solidFill>
            <a:srgbClr val="24584C"/>
          </a:solidFill>
          <a:ln w="10160">
            <a:solidFill>
              <a:srgbClr val="24584C"/>
            </a:solidFill>
            <a:prstDash val="solid"/>
          </a:ln>
        </p:spPr>
      </p:sp>
      <p:sp>
        <p:nvSpPr>
          <p:cNvPr id="15" name="Text 13"/>
          <p:cNvSpPr/>
          <p:nvPr/>
        </p:nvSpPr>
        <p:spPr>
          <a:xfrm>
            <a:off x="941832" y="2816352"/>
            <a:ext cx="3212592" cy="621792"/>
          </a:xfrm>
          <a:prstGeom prst="rect">
            <a:avLst/>
          </a:prstGeom>
          <a:noFill/>
          <a:ln/>
        </p:spPr>
        <p:txBody>
          <a:bodyPr wrap="square" lIns="0" tIns="0" rIns="0" bIns="0" rtlCol="0" anchor="ctr"/>
          <a:lstStyle/>
          <a:p>
            <a:pPr rtl="1" algn="r" indent="0" marL="0">
              <a:buNone/>
            </a:pPr>
            <a:r>
              <a:rPr lang="en-US" sz="1700" b="1" dirty="0">
                <a:solidFill>
                  <a:srgbClr val="24584C"/>
                </a:solidFill>
                <a:latin typeface="Noto Sans Arabic" pitchFamily="34" charset="0"/>
                <a:ea typeface="Noto Sans Arabic" pitchFamily="34" charset="-122"/>
                <a:cs typeface="Noto Sans Arabic" pitchFamily="34" charset="-120"/>
              </a:rPr>
              <a:t>التفاعل الرقمي</a:t>
            </a:r>
            <a:endParaRPr lang="en-US" sz="1700" dirty="0"/>
          </a:p>
        </p:txBody>
      </p:sp>
      <p:sp>
        <p:nvSpPr>
          <p:cNvPr id="16" name="Text 14"/>
          <p:cNvSpPr/>
          <p:nvPr/>
        </p:nvSpPr>
        <p:spPr>
          <a:xfrm>
            <a:off x="941832" y="3529584"/>
            <a:ext cx="3212592" cy="1225296"/>
          </a:xfrm>
          <a:prstGeom prst="rect">
            <a:avLst/>
          </a:prstGeom>
          <a:noFill/>
          <a:ln/>
        </p:spPr>
        <p:txBody>
          <a:bodyPr wrap="square" lIns="0" tIns="0" rIns="0" bIns="0" rtlCol="0" anchor="ctr"/>
          <a:lstStyle/>
          <a:p>
            <a:pPr rtl="1" algn="r" indent="0" marL="0">
              <a:buNone/>
            </a:pPr>
            <a:r>
              <a:rPr lang="en-US" sz="1600" dirty="0">
                <a:solidFill>
                  <a:srgbClr val="183D35"/>
                </a:solidFill>
                <a:latin typeface="Noto Sans Arabic" pitchFamily="34" charset="0"/>
                <a:ea typeface="Noto Sans Arabic" pitchFamily="34" charset="-122"/>
                <a:cs typeface="Noto Sans Arabic" pitchFamily="34" charset="-120"/>
              </a:rPr>
              <a:t>ضعوا الواجهة داخل الرحلة لا مكانها.</a:t>
            </a:r>
            <a:endParaRPr lang="en-US" sz="1600" dirty="0"/>
          </a:p>
        </p:txBody>
      </p:sp>
      <p:sp>
        <p:nvSpPr>
          <p:cNvPr id="17" name="Shape 15"/>
          <p:cNvSpPr/>
          <p:nvPr/>
        </p:nvSpPr>
        <p:spPr>
          <a:xfrm>
            <a:off x="868680" y="5797296"/>
            <a:ext cx="10469880" cy="22860"/>
          </a:xfrm>
          <a:prstGeom prst="rect">
            <a:avLst/>
          </a:prstGeom>
          <a:solidFill>
            <a:srgbClr val="A98A50"/>
          </a:solidFill>
          <a:ln w="10160">
            <a:solidFill>
              <a:srgbClr val="A98A50"/>
            </a:solidFill>
            <a:prstDash val="solid"/>
          </a:ln>
        </p:spPr>
      </p:sp>
      <p:sp>
        <p:nvSpPr>
          <p:cNvPr id="18" name="Text 16"/>
          <p:cNvSpPr/>
          <p:nvPr/>
        </p:nvSpPr>
        <p:spPr>
          <a:xfrm>
            <a:off x="914400" y="5870448"/>
            <a:ext cx="10241280" cy="530352"/>
          </a:xfrm>
          <a:prstGeom prst="rect">
            <a:avLst/>
          </a:prstGeom>
          <a:noFill/>
          <a:ln/>
        </p:spPr>
        <p:txBody>
          <a:bodyPr wrap="square" lIns="0" tIns="0" rIns="0" bIns="0" rtlCol="0" anchor="ctr"/>
          <a:lstStyle/>
          <a:p>
            <a:pPr rtl="1" algn="r" indent="0" marL="0">
              <a:buNone/>
            </a:pPr>
            <a:r>
              <a:rPr lang="en-US" sz="1600" b="1" dirty="0">
                <a:solidFill>
                  <a:srgbClr val="24584C"/>
                </a:solidFill>
                <a:latin typeface="Noto Sans Arabic" pitchFamily="34" charset="0"/>
                <a:ea typeface="Noto Sans Arabic" pitchFamily="34" charset="-122"/>
                <a:cs typeface="Noto Sans Arabic" pitchFamily="34" charset="-120"/>
              </a:rPr>
              <a:t>لا تثبتوا نطاق البناء قبل تعريف الرحلة وعلاقتها بالقنوات الأخرى.</a:t>
            </a:r>
            <a:endParaRPr lang="en-US" sz="1600" dirty="0"/>
          </a:p>
        </p:txBody>
      </p:sp>
      <p:sp>
        <p:nvSpPr>
          <p:cNvPr id="19" name="Text 17"/>
          <p:cNvSpPr/>
          <p:nvPr/>
        </p:nvSpPr>
        <p:spPr>
          <a:xfrm>
            <a:off x="914400" y="5193792"/>
            <a:ext cx="4800600" cy="530352"/>
          </a:xfrm>
          <a:prstGeom prst="rect">
            <a:avLst/>
          </a:prstGeom>
          <a:noFill/>
          <a:ln/>
        </p:spPr>
        <p:txBody>
          <a:bodyPr wrap="square" lIns="0" tIns="0" rIns="0" bIns="0" rtlCol="0" anchor="ctr"/>
          <a:lstStyle/>
          <a:p>
            <a:pPr rtl="1" algn="r" indent="0" marL="0">
              <a:buNone/>
            </a:pPr>
            <a:r>
              <a:rPr lang="en-US" sz="1400" b="1" dirty="0">
                <a:solidFill>
                  <a:srgbClr val="24584C"/>
                </a:solidFill>
                <a:latin typeface="Noto Sans Arabic" pitchFamily="34" charset="0"/>
                <a:ea typeface="Noto Sans Arabic" pitchFamily="34" charset="-122"/>
                <a:cs typeface="Noto Sans Arabic" pitchFamily="34" charset="-120"/>
              </a:rPr>
              <a:t>يُثبت النطاق بعد اعتماد تعريف الرحلة وعلاقتها بطرق التقديم.</a:t>
            </a:r>
            <a:endParaRPr lang="en-US" sz="1400" dirty="0"/>
          </a:p>
        </p:txBody>
      </p:sp>
      <p:sp>
        <p:nvSpPr>
          <p:cNvPr id="20" name="Text 18"/>
          <p:cNvSpPr/>
          <p:nvPr/>
        </p:nvSpPr>
        <p:spPr>
          <a:xfrm>
            <a:off x="6263640" y="5193792"/>
            <a:ext cx="4800600" cy="530352"/>
          </a:xfrm>
          <a:prstGeom prst="rect">
            <a:avLst/>
          </a:prstGeom>
          <a:noFill/>
          <a:ln/>
        </p:spPr>
        <p:txBody>
          <a:bodyPr wrap="square" lIns="0" tIns="0" rIns="0" bIns="0" rtlCol="0" anchor="ctr"/>
          <a:lstStyle/>
          <a:p>
            <a:pPr rtl="1" algn="r" indent="0" marL="0">
              <a:buNone/>
            </a:pPr>
            <a:r>
              <a:rPr lang="en-US" sz="1400" b="1" dirty="0">
                <a:solidFill>
                  <a:srgbClr val="8C5748"/>
                </a:solidFill>
                <a:latin typeface="Noto Sans Arabic" pitchFamily="34" charset="0"/>
                <a:ea typeface="Noto Sans Arabic" pitchFamily="34" charset="-122"/>
                <a:cs typeface="Noto Sans Arabic" pitchFamily="34" charset="-120"/>
              </a:rPr>
              <a:t>يبقى امتداد الرحلة عبر جهات أو قنوات مسألة تحقق.</a:t>
            </a:r>
            <a:endParaRPr lang="en-US" sz="1400" dirty="0"/>
          </a:p>
        </p:txBody>
      </p:sp>
      <p:sp>
        <p:nvSpPr>
          <p:cNvPr id="21" name="Text 19"/>
          <p:cNvSpPr/>
          <p:nvPr/>
        </p:nvSpPr>
        <p:spPr>
          <a:xfrm>
            <a:off x="731520" y="6565392"/>
            <a:ext cx="10789920" cy="164592"/>
          </a:xfrm>
          <a:prstGeom prst="rect">
            <a:avLst/>
          </a:prstGeom>
          <a:noFill/>
          <a:ln/>
        </p:spPr>
        <p:txBody>
          <a:bodyPr wrap="square" lIns="0" tIns="0" rIns="0" bIns="0" rtlCol="0" anchor="ctr"/>
          <a:lstStyle/>
          <a:p>
            <a:pPr rtl="1" algn="r" indent="0" marL="0">
              <a:buNone/>
            </a:pPr>
            <a:r>
              <a:rPr lang="en-US" sz="800" dirty="0">
                <a:solidFill>
                  <a:srgbClr val="60736B"/>
                </a:solidFill>
                <a:latin typeface="Noto Sans Arabic" pitchFamily="34" charset="0"/>
                <a:ea typeface="Noto Sans Arabic" pitchFamily="34" charset="-122"/>
                <a:cs typeface="Noto Sans Arabic" pitchFamily="34" charset="-120"/>
              </a:rPr>
              <a:t>مسودة · بانتظار القبول اليدوي  |  2/9</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2E8"/>
        </a:solidFill>
      </p:bgPr>
    </p:bg>
    <p:spTree>
      <p:nvGrpSpPr>
        <p:cNvPr id="1" name=""/>
        <p:cNvGrpSpPr/>
        <p:nvPr/>
      </p:nvGrpSpPr>
      <p:grpSpPr>
        <a:xfrm>
          <a:off x="0" y="0"/>
          <a:ext cx="0" cy="0"/>
          <a:chOff x="0" y="0"/>
          <a:chExt cx="0" cy="0"/>
        </a:xfrm>
      </p:grpSpPr>
      <p:sp>
        <p:nvSpPr>
          <p:cNvPr id="2" name="Text 0"/>
          <p:cNvSpPr/>
          <p:nvPr/>
        </p:nvSpPr>
        <p:spPr>
          <a:xfrm>
            <a:off x="658368" y="228600"/>
            <a:ext cx="6126480" cy="219456"/>
          </a:xfrm>
          <a:prstGeom prst="rect">
            <a:avLst/>
          </a:prstGeom>
          <a:noFill/>
          <a:ln/>
        </p:spPr>
        <p:txBody>
          <a:bodyPr wrap="square" lIns="0" tIns="0" rIns="0" bIns="0" rtlCol="0" anchor="ctr"/>
          <a:lstStyle/>
          <a:p>
            <a:pPr rtl="1" algn="r" indent="0" marL="0">
              <a:buNone/>
            </a:pPr>
            <a:r>
              <a:rPr lang="en-US" sz="900" b="1" dirty="0">
                <a:solidFill>
                  <a:srgbClr val="60736B"/>
                </a:solidFill>
                <a:latin typeface="Noto Sans Arabic" pitchFamily="34" charset="0"/>
                <a:ea typeface="Noto Sans Arabic" pitchFamily="34" charset="-122"/>
                <a:cs typeface="Noto Sans Arabic" pitchFamily="34" charset="-120"/>
              </a:rPr>
              <a:t>بصيرة  /  موجز قيادي</a:t>
            </a:r>
            <a:endParaRPr lang="en-US" sz="900" dirty="0"/>
          </a:p>
        </p:txBody>
      </p:sp>
      <p:sp>
        <p:nvSpPr>
          <p:cNvPr id="3" name="Text 1"/>
          <p:cNvSpPr/>
          <p:nvPr/>
        </p:nvSpPr>
        <p:spPr>
          <a:xfrm>
            <a:off x="749808" y="502920"/>
            <a:ext cx="10680192" cy="1225296"/>
          </a:xfrm>
          <a:prstGeom prst="rect">
            <a:avLst/>
          </a:prstGeom>
          <a:noFill/>
          <a:ln/>
        </p:spPr>
        <p:txBody>
          <a:bodyPr wrap="square" lIns="0" tIns="0" rIns="0" bIns="0" rtlCol="0" anchor="ctr"/>
          <a:lstStyle/>
          <a:p>
            <a:pPr rtl="1" algn="r" indent="0" marL="0">
              <a:buNone/>
            </a:pPr>
            <a:r>
              <a:rPr lang="en-US" sz="2800" b="1" dirty="0">
                <a:solidFill>
                  <a:srgbClr val="183D35"/>
                </a:solidFill>
                <a:latin typeface="Noto Sans Arabic" pitchFamily="34" charset="0"/>
                <a:ea typeface="Noto Sans Arabic" pitchFamily="34" charset="-122"/>
                <a:cs typeface="Noto Sans Arabic" pitchFamily="34" charset="-120"/>
              </a:rPr>
              <a:t>لا تُثبت المتطلبات قبل بحث مستخدمين مزدوج وشامل.</a:t>
            </a:r>
            <a:endParaRPr lang="en-US" sz="2800" dirty="0"/>
          </a:p>
        </p:txBody>
      </p:sp>
      <p:sp>
        <p:nvSpPr>
          <p:cNvPr id="4" name="Text 2"/>
          <p:cNvSpPr/>
          <p:nvPr/>
        </p:nvSpPr>
        <p:spPr>
          <a:xfrm>
            <a:off x="768096" y="1773936"/>
            <a:ext cx="10561320" cy="457200"/>
          </a:xfrm>
          <a:prstGeom prst="rect">
            <a:avLst/>
          </a:prstGeom>
          <a:noFill/>
          <a:ln/>
        </p:spPr>
        <p:txBody>
          <a:bodyPr wrap="square" lIns="0" tIns="0" rIns="0" bIns="0" rtlCol="0" anchor="ctr"/>
          <a:lstStyle/>
          <a:p>
            <a:pPr rtl="1" algn="r" indent="0" marL="0">
              <a:buNone/>
            </a:pPr>
            <a:r>
              <a:rPr lang="en-US" sz="1600" dirty="0">
                <a:solidFill>
                  <a:srgbClr val="60736B"/>
                </a:solidFill>
                <a:latin typeface="Noto Sans Arabic" pitchFamily="34" charset="0"/>
                <a:ea typeface="Noto Sans Arabic" pitchFamily="34" charset="-122"/>
                <a:cs typeface="Noto Sans Arabic" pitchFamily="34" charset="-120"/>
              </a:rPr>
              <a:t>الأسترالي يطلب طريقتين على الأقل، مع شمول تنوع الاحتياجات والقدرات.</a:t>
            </a:r>
            <a:endParaRPr lang="en-US" sz="1600" dirty="0"/>
          </a:p>
        </p:txBody>
      </p:sp>
      <p:sp>
        <p:nvSpPr>
          <p:cNvPr id="5" name="Shape 3"/>
          <p:cNvSpPr/>
          <p:nvPr/>
        </p:nvSpPr>
        <p:spPr>
          <a:xfrm>
            <a:off x="11503152" y="502920"/>
            <a:ext cx="50292" cy="1225296"/>
          </a:xfrm>
          <a:prstGeom prst="rect">
            <a:avLst/>
          </a:prstGeom>
          <a:solidFill>
            <a:srgbClr val="A98A50"/>
          </a:solidFill>
          <a:ln w="10160">
            <a:solidFill>
              <a:srgbClr val="A98A50"/>
            </a:solidFill>
            <a:prstDash val="solid"/>
          </a:ln>
        </p:spPr>
      </p:sp>
      <p:sp>
        <p:nvSpPr>
          <p:cNvPr id="6" name="Shape 4"/>
          <p:cNvSpPr/>
          <p:nvPr/>
        </p:nvSpPr>
        <p:spPr>
          <a:xfrm>
            <a:off x="7860792" y="2487168"/>
            <a:ext cx="3112008" cy="2267712"/>
          </a:xfrm>
          <a:prstGeom prst="rect">
            <a:avLst/>
          </a:prstGeom>
          <a:solidFill>
            <a:srgbClr val="FBFAF5"/>
          </a:solidFill>
          <a:ln w="10160">
            <a:solidFill>
              <a:srgbClr val="C9CEC1"/>
            </a:solidFill>
            <a:prstDash val="solid"/>
          </a:ln>
        </p:spPr>
      </p:sp>
      <p:sp>
        <p:nvSpPr>
          <p:cNvPr id="7" name="Text 5"/>
          <p:cNvSpPr/>
          <p:nvPr/>
        </p:nvSpPr>
        <p:spPr>
          <a:xfrm>
            <a:off x="7979664" y="2596896"/>
            <a:ext cx="2874264" cy="237744"/>
          </a:xfrm>
          <a:prstGeom prst="rect">
            <a:avLst/>
          </a:prstGeom>
          <a:noFill/>
          <a:ln/>
        </p:spPr>
        <p:txBody>
          <a:bodyPr wrap="square" lIns="0" tIns="0" rIns="0" bIns="0" rtlCol="0" anchor="ctr"/>
          <a:lstStyle/>
          <a:p>
            <a:pPr rtl="1" algn="r" indent="0" marL="0">
              <a:buNone/>
            </a:pPr>
            <a:r>
              <a:rPr lang="en-US" sz="1300" b="1" dirty="0">
                <a:solidFill>
                  <a:srgbClr val="A98A50"/>
                </a:solidFill>
                <a:latin typeface="Noto Sans Arabic" pitchFamily="34" charset="0"/>
                <a:ea typeface="Noto Sans Arabic" pitchFamily="34" charset="-122"/>
                <a:cs typeface="Noto Sans Arabic" pitchFamily="34" charset="-120"/>
              </a:rPr>
              <a:t>01</a:t>
            </a:r>
            <a:endParaRPr lang="en-US" sz="1300" dirty="0"/>
          </a:p>
        </p:txBody>
      </p:sp>
      <p:sp>
        <p:nvSpPr>
          <p:cNvPr id="8" name="Text 6"/>
          <p:cNvSpPr/>
          <p:nvPr/>
        </p:nvSpPr>
        <p:spPr>
          <a:xfrm>
            <a:off x="7979664" y="2907792"/>
            <a:ext cx="2874264" cy="512064"/>
          </a:xfrm>
          <a:prstGeom prst="rect">
            <a:avLst/>
          </a:prstGeom>
          <a:noFill/>
          <a:ln/>
        </p:spPr>
        <p:txBody>
          <a:bodyPr wrap="square" lIns="0" tIns="0" rIns="0" bIns="0" rtlCol="0" anchor="ctr"/>
          <a:lstStyle/>
          <a:p>
            <a:pPr rtl="1" algn="r" indent="0" marL="0">
              <a:buNone/>
            </a:pPr>
            <a:r>
              <a:rPr lang="en-US" sz="1700" b="1" dirty="0">
                <a:solidFill>
                  <a:srgbClr val="24584C"/>
                </a:solidFill>
                <a:latin typeface="Noto Sans Arabic" pitchFamily="34" charset="0"/>
                <a:ea typeface="Noto Sans Arabic" pitchFamily="34" charset="-122"/>
                <a:cs typeface="Noto Sans Arabic" pitchFamily="34" charset="-120"/>
              </a:rPr>
              <a:t>التقاط القول</a:t>
            </a:r>
            <a:endParaRPr lang="en-US" sz="1700" dirty="0"/>
          </a:p>
        </p:txBody>
      </p:sp>
      <p:sp>
        <p:nvSpPr>
          <p:cNvPr id="9" name="Text 7"/>
          <p:cNvSpPr/>
          <p:nvPr/>
        </p:nvSpPr>
        <p:spPr>
          <a:xfrm>
            <a:off x="7979664" y="3520440"/>
            <a:ext cx="2874264" cy="1078992"/>
          </a:xfrm>
          <a:prstGeom prst="rect">
            <a:avLst/>
          </a:prstGeom>
          <a:noFill/>
          <a:ln/>
        </p:spPr>
        <p:txBody>
          <a:bodyPr wrap="square" lIns="0" tIns="0" rIns="0" bIns="0" rtlCol="0" anchor="ctr"/>
          <a:lstStyle/>
          <a:p>
            <a:pPr rtl="1" algn="r" indent="0" marL="0">
              <a:buNone/>
            </a:pPr>
            <a:r>
              <a:rPr lang="en-US" sz="1600" dirty="0">
                <a:solidFill>
                  <a:srgbClr val="183D35"/>
                </a:solidFill>
                <a:latin typeface="Noto Sans Arabic" pitchFamily="34" charset="0"/>
                <a:ea typeface="Noto Sans Arabic" pitchFamily="34" charset="-122"/>
                <a:cs typeface="Noto Sans Arabic" pitchFamily="34" charset="-120"/>
              </a:rPr>
              <a:t>اجمعوا ما يصرح به المستفيدون عن حاجاتهم.</a:t>
            </a:r>
            <a:endParaRPr lang="en-US" sz="1600" dirty="0"/>
          </a:p>
        </p:txBody>
      </p:sp>
      <p:sp>
        <p:nvSpPr>
          <p:cNvPr id="10" name="Shape 8"/>
          <p:cNvSpPr/>
          <p:nvPr/>
        </p:nvSpPr>
        <p:spPr>
          <a:xfrm flipH="1">
            <a:off x="7513320" y="2715768"/>
            <a:ext cx="347472" cy="0"/>
          </a:xfrm>
          <a:prstGeom prst="line">
            <a:avLst/>
          </a:prstGeom>
          <a:noFill/>
          <a:ln w="19050">
            <a:solidFill>
              <a:srgbClr val="A98A50"/>
            </a:solidFill>
            <a:prstDash val="solid"/>
            <a:tailEnd type="triangle"/>
          </a:ln>
        </p:spPr>
      </p:sp>
      <p:sp>
        <p:nvSpPr>
          <p:cNvPr id="11" name="Shape 9"/>
          <p:cNvSpPr/>
          <p:nvPr/>
        </p:nvSpPr>
        <p:spPr>
          <a:xfrm>
            <a:off x="4401312" y="2487168"/>
            <a:ext cx="3112008" cy="2267712"/>
          </a:xfrm>
          <a:prstGeom prst="rect">
            <a:avLst/>
          </a:prstGeom>
          <a:solidFill>
            <a:srgbClr val="FBFAF5"/>
          </a:solidFill>
          <a:ln w="10160">
            <a:solidFill>
              <a:srgbClr val="C9CEC1"/>
            </a:solidFill>
            <a:prstDash val="solid"/>
          </a:ln>
        </p:spPr>
      </p:sp>
      <p:sp>
        <p:nvSpPr>
          <p:cNvPr id="12" name="Text 10"/>
          <p:cNvSpPr/>
          <p:nvPr/>
        </p:nvSpPr>
        <p:spPr>
          <a:xfrm>
            <a:off x="4520184" y="2596896"/>
            <a:ext cx="2874264" cy="237744"/>
          </a:xfrm>
          <a:prstGeom prst="rect">
            <a:avLst/>
          </a:prstGeom>
          <a:noFill/>
          <a:ln/>
        </p:spPr>
        <p:txBody>
          <a:bodyPr wrap="square" lIns="0" tIns="0" rIns="0" bIns="0" rtlCol="0" anchor="ctr"/>
          <a:lstStyle/>
          <a:p>
            <a:pPr rtl="1" algn="r" indent="0" marL="0">
              <a:buNone/>
            </a:pPr>
            <a:r>
              <a:rPr lang="en-US" sz="1300" b="1" dirty="0">
                <a:solidFill>
                  <a:srgbClr val="A98A50"/>
                </a:solidFill>
                <a:latin typeface="Noto Sans Arabic" pitchFamily="34" charset="0"/>
                <a:ea typeface="Noto Sans Arabic" pitchFamily="34" charset="-122"/>
                <a:cs typeface="Noto Sans Arabic" pitchFamily="34" charset="-120"/>
              </a:rPr>
              <a:t>02</a:t>
            </a:r>
            <a:endParaRPr lang="en-US" sz="1300" dirty="0"/>
          </a:p>
        </p:txBody>
      </p:sp>
      <p:sp>
        <p:nvSpPr>
          <p:cNvPr id="13" name="Text 11"/>
          <p:cNvSpPr/>
          <p:nvPr/>
        </p:nvSpPr>
        <p:spPr>
          <a:xfrm>
            <a:off x="4520184" y="2907792"/>
            <a:ext cx="2874264" cy="512064"/>
          </a:xfrm>
          <a:prstGeom prst="rect">
            <a:avLst/>
          </a:prstGeom>
          <a:noFill/>
          <a:ln/>
        </p:spPr>
        <p:txBody>
          <a:bodyPr wrap="square" lIns="0" tIns="0" rIns="0" bIns="0" rtlCol="0" anchor="ctr"/>
          <a:lstStyle/>
          <a:p>
            <a:pPr rtl="1" algn="r" indent="0" marL="0">
              <a:buNone/>
            </a:pPr>
            <a:r>
              <a:rPr lang="en-US" sz="1700" b="1" dirty="0">
                <a:solidFill>
                  <a:srgbClr val="24584C"/>
                </a:solidFill>
                <a:latin typeface="Noto Sans Arabic" pitchFamily="34" charset="0"/>
                <a:ea typeface="Noto Sans Arabic" pitchFamily="34" charset="-122"/>
                <a:cs typeface="Noto Sans Arabic" pitchFamily="34" charset="-120"/>
              </a:rPr>
              <a:t>رصد الفعل</a:t>
            </a:r>
            <a:endParaRPr lang="en-US" sz="1700" dirty="0"/>
          </a:p>
        </p:txBody>
      </p:sp>
      <p:sp>
        <p:nvSpPr>
          <p:cNvPr id="14" name="Text 12"/>
          <p:cNvSpPr/>
          <p:nvPr/>
        </p:nvSpPr>
        <p:spPr>
          <a:xfrm>
            <a:off x="4520184" y="3520440"/>
            <a:ext cx="2874264" cy="1078992"/>
          </a:xfrm>
          <a:prstGeom prst="rect">
            <a:avLst/>
          </a:prstGeom>
          <a:noFill/>
          <a:ln/>
        </p:spPr>
        <p:txBody>
          <a:bodyPr wrap="square" lIns="0" tIns="0" rIns="0" bIns="0" rtlCol="0" anchor="ctr"/>
          <a:lstStyle/>
          <a:p>
            <a:pPr rtl="1" algn="r" indent="0" marL="0">
              <a:buNone/>
            </a:pPr>
            <a:r>
              <a:rPr lang="en-US" sz="1600" dirty="0">
                <a:solidFill>
                  <a:srgbClr val="183D35"/>
                </a:solidFill>
                <a:latin typeface="Noto Sans Arabic" pitchFamily="34" charset="0"/>
                <a:ea typeface="Noto Sans Arabic" pitchFamily="34" charset="-122"/>
                <a:cs typeface="Noto Sans Arabic" pitchFamily="34" charset="-120"/>
              </a:rPr>
              <a:t>اختبروا كيف ينجزون المهمة في الواقع.</a:t>
            </a:r>
            <a:endParaRPr lang="en-US" sz="1600" dirty="0"/>
          </a:p>
        </p:txBody>
      </p:sp>
      <p:sp>
        <p:nvSpPr>
          <p:cNvPr id="15" name="Shape 13"/>
          <p:cNvSpPr/>
          <p:nvPr/>
        </p:nvSpPr>
        <p:spPr>
          <a:xfrm flipH="1">
            <a:off x="4053840" y="2715768"/>
            <a:ext cx="347472" cy="0"/>
          </a:xfrm>
          <a:prstGeom prst="line">
            <a:avLst/>
          </a:prstGeom>
          <a:noFill/>
          <a:ln w="19050">
            <a:solidFill>
              <a:srgbClr val="A98A50"/>
            </a:solidFill>
            <a:prstDash val="solid"/>
            <a:tailEnd type="triangle"/>
          </a:ln>
        </p:spPr>
      </p:sp>
      <p:sp>
        <p:nvSpPr>
          <p:cNvPr id="16" name="Shape 14"/>
          <p:cNvSpPr/>
          <p:nvPr/>
        </p:nvSpPr>
        <p:spPr>
          <a:xfrm>
            <a:off x="941832" y="2487168"/>
            <a:ext cx="3112008" cy="2267712"/>
          </a:xfrm>
          <a:prstGeom prst="rect">
            <a:avLst/>
          </a:prstGeom>
          <a:solidFill>
            <a:srgbClr val="FBFAF5"/>
          </a:solidFill>
          <a:ln w="10160">
            <a:solidFill>
              <a:srgbClr val="C9CEC1"/>
            </a:solidFill>
            <a:prstDash val="solid"/>
          </a:ln>
        </p:spPr>
      </p:sp>
      <p:sp>
        <p:nvSpPr>
          <p:cNvPr id="17" name="Text 15"/>
          <p:cNvSpPr/>
          <p:nvPr/>
        </p:nvSpPr>
        <p:spPr>
          <a:xfrm>
            <a:off x="1060704" y="2596896"/>
            <a:ext cx="2874264" cy="237744"/>
          </a:xfrm>
          <a:prstGeom prst="rect">
            <a:avLst/>
          </a:prstGeom>
          <a:noFill/>
          <a:ln/>
        </p:spPr>
        <p:txBody>
          <a:bodyPr wrap="square" lIns="0" tIns="0" rIns="0" bIns="0" rtlCol="0" anchor="ctr"/>
          <a:lstStyle/>
          <a:p>
            <a:pPr rtl="1" algn="r" indent="0" marL="0">
              <a:buNone/>
            </a:pPr>
            <a:r>
              <a:rPr lang="en-US" sz="1300" b="1" dirty="0">
                <a:solidFill>
                  <a:srgbClr val="A98A50"/>
                </a:solidFill>
                <a:latin typeface="Noto Sans Arabic" pitchFamily="34" charset="0"/>
                <a:ea typeface="Noto Sans Arabic" pitchFamily="34" charset="-122"/>
                <a:cs typeface="Noto Sans Arabic" pitchFamily="34" charset="-120"/>
              </a:rPr>
              <a:t>03</a:t>
            </a:r>
            <a:endParaRPr lang="en-US" sz="1300" dirty="0"/>
          </a:p>
        </p:txBody>
      </p:sp>
      <p:sp>
        <p:nvSpPr>
          <p:cNvPr id="18" name="Text 16"/>
          <p:cNvSpPr/>
          <p:nvPr/>
        </p:nvSpPr>
        <p:spPr>
          <a:xfrm>
            <a:off x="1060704" y="2907792"/>
            <a:ext cx="2874264" cy="512064"/>
          </a:xfrm>
          <a:prstGeom prst="rect">
            <a:avLst/>
          </a:prstGeom>
          <a:noFill/>
          <a:ln/>
        </p:spPr>
        <p:txBody>
          <a:bodyPr wrap="square" lIns="0" tIns="0" rIns="0" bIns="0" rtlCol="0" anchor="ctr"/>
          <a:lstStyle/>
          <a:p>
            <a:pPr rtl="1" algn="r" indent="0" marL="0">
              <a:buNone/>
            </a:pPr>
            <a:r>
              <a:rPr lang="en-US" sz="1700" b="1" dirty="0">
                <a:solidFill>
                  <a:srgbClr val="24584C"/>
                </a:solidFill>
                <a:latin typeface="Noto Sans Arabic" pitchFamily="34" charset="0"/>
                <a:ea typeface="Noto Sans Arabic" pitchFamily="34" charset="-122"/>
                <a:cs typeface="Noto Sans Arabic" pitchFamily="34" charset="-120"/>
              </a:rPr>
              <a:t>تأكيد التنوع</a:t>
            </a:r>
            <a:endParaRPr lang="en-US" sz="1700" dirty="0"/>
          </a:p>
        </p:txBody>
      </p:sp>
      <p:sp>
        <p:nvSpPr>
          <p:cNvPr id="19" name="Text 17"/>
          <p:cNvSpPr/>
          <p:nvPr/>
        </p:nvSpPr>
        <p:spPr>
          <a:xfrm>
            <a:off x="1060704" y="3520440"/>
            <a:ext cx="2874264" cy="1078992"/>
          </a:xfrm>
          <a:prstGeom prst="rect">
            <a:avLst/>
          </a:prstGeom>
          <a:noFill/>
          <a:ln/>
        </p:spPr>
        <p:txBody>
          <a:bodyPr wrap="square" lIns="0" tIns="0" rIns="0" bIns="0" rtlCol="0" anchor="ctr"/>
          <a:lstStyle/>
          <a:p>
            <a:pPr rtl="1" algn="r" indent="0" marL="0">
              <a:buNone/>
            </a:pPr>
            <a:r>
              <a:rPr lang="en-US" sz="1600" dirty="0">
                <a:solidFill>
                  <a:srgbClr val="183D35"/>
                </a:solidFill>
                <a:latin typeface="Noto Sans Arabic" pitchFamily="34" charset="0"/>
                <a:ea typeface="Noto Sans Arabic" pitchFamily="34" charset="-122"/>
                <a:cs typeface="Noto Sans Arabic" pitchFamily="34" charset="-120"/>
              </a:rPr>
              <a:t>وسّعوا البحث لالتقاط تنوع الاحتياجات والقدرات.</a:t>
            </a:r>
            <a:endParaRPr lang="en-US" sz="1600" dirty="0"/>
          </a:p>
        </p:txBody>
      </p:sp>
      <p:sp>
        <p:nvSpPr>
          <p:cNvPr id="20" name="Shape 18"/>
          <p:cNvSpPr/>
          <p:nvPr/>
        </p:nvSpPr>
        <p:spPr>
          <a:xfrm>
            <a:off x="868680" y="5797296"/>
            <a:ext cx="10469880" cy="22860"/>
          </a:xfrm>
          <a:prstGeom prst="rect">
            <a:avLst/>
          </a:prstGeom>
          <a:solidFill>
            <a:srgbClr val="A98A50"/>
          </a:solidFill>
          <a:ln w="10160">
            <a:solidFill>
              <a:srgbClr val="A98A50"/>
            </a:solidFill>
            <a:prstDash val="solid"/>
          </a:ln>
        </p:spPr>
      </p:sp>
      <p:sp>
        <p:nvSpPr>
          <p:cNvPr id="21" name="Text 19"/>
          <p:cNvSpPr/>
          <p:nvPr/>
        </p:nvSpPr>
        <p:spPr>
          <a:xfrm>
            <a:off x="914400" y="5870448"/>
            <a:ext cx="10241280" cy="530352"/>
          </a:xfrm>
          <a:prstGeom prst="rect">
            <a:avLst/>
          </a:prstGeom>
          <a:noFill/>
          <a:ln/>
        </p:spPr>
        <p:txBody>
          <a:bodyPr wrap="square" lIns="0" tIns="0" rIns="0" bIns="0" rtlCol="0" anchor="ctr"/>
          <a:lstStyle/>
          <a:p>
            <a:pPr rtl="1" algn="r" indent="0" marL="0">
              <a:buNone/>
            </a:pPr>
            <a:r>
              <a:rPr lang="en-US" sz="1600" b="1" dirty="0">
                <a:solidFill>
                  <a:srgbClr val="24584C"/>
                </a:solidFill>
                <a:latin typeface="Noto Sans Arabic" pitchFamily="34" charset="0"/>
                <a:ea typeface="Noto Sans Arabic" pitchFamily="34" charset="-122"/>
                <a:cs typeface="Noto Sans Arabic" pitchFamily="34" charset="-120"/>
              </a:rPr>
              <a:t>اشترطوا مرحلة اكتشاف ببحثين متكاملين قبل اختيار الحل.</a:t>
            </a:r>
            <a:endParaRPr lang="en-US" sz="1600" dirty="0"/>
          </a:p>
        </p:txBody>
      </p:sp>
      <p:sp>
        <p:nvSpPr>
          <p:cNvPr id="22" name="Text 20"/>
          <p:cNvSpPr/>
          <p:nvPr/>
        </p:nvSpPr>
        <p:spPr>
          <a:xfrm>
            <a:off x="914400" y="5193792"/>
            <a:ext cx="4800600" cy="530352"/>
          </a:xfrm>
          <a:prstGeom prst="rect">
            <a:avLst/>
          </a:prstGeom>
          <a:noFill/>
          <a:ln/>
        </p:spPr>
        <p:txBody>
          <a:bodyPr wrap="square" lIns="0" tIns="0" rIns="0" bIns="0" rtlCol="0" anchor="ctr"/>
          <a:lstStyle/>
          <a:p>
            <a:pPr rtl="1" algn="r" indent="0" marL="0">
              <a:buNone/>
            </a:pPr>
            <a:r>
              <a:rPr lang="en-US" sz="1400" b="1" dirty="0">
                <a:solidFill>
                  <a:srgbClr val="24584C"/>
                </a:solidFill>
                <a:latin typeface="Noto Sans Arabic" pitchFamily="34" charset="0"/>
                <a:ea typeface="Noto Sans Arabic" pitchFamily="34" charset="-122"/>
                <a:cs typeface="Noto Sans Arabic" pitchFamily="34" charset="-120"/>
              </a:rPr>
              <a:t>تُثبت المتطلبات بعد تحققها ببحثين متكاملين وتغطية تنوع الاحتياجات.</a:t>
            </a:r>
            <a:endParaRPr lang="en-US" sz="1400" dirty="0"/>
          </a:p>
        </p:txBody>
      </p:sp>
      <p:sp>
        <p:nvSpPr>
          <p:cNvPr id="23" name="Text 21"/>
          <p:cNvSpPr/>
          <p:nvPr/>
        </p:nvSpPr>
        <p:spPr>
          <a:xfrm>
            <a:off x="6263640" y="5193792"/>
            <a:ext cx="4800600" cy="530352"/>
          </a:xfrm>
          <a:prstGeom prst="rect">
            <a:avLst/>
          </a:prstGeom>
          <a:noFill/>
          <a:ln/>
        </p:spPr>
        <p:txBody>
          <a:bodyPr wrap="square" lIns="0" tIns="0" rIns="0" bIns="0" rtlCol="0" anchor="ctr"/>
          <a:lstStyle/>
          <a:p>
            <a:pPr rtl="1" algn="r" indent="0" marL="0">
              <a:buNone/>
            </a:pPr>
            <a:r>
              <a:rPr lang="en-US" sz="1400" b="1" dirty="0">
                <a:solidFill>
                  <a:srgbClr val="8C5748"/>
                </a:solidFill>
                <a:latin typeface="Noto Sans Arabic" pitchFamily="34" charset="0"/>
                <a:ea typeface="Noto Sans Arabic" pitchFamily="34" charset="-122"/>
                <a:cs typeface="Noto Sans Arabic" pitchFamily="34" charset="-120"/>
              </a:rPr>
              <a:t>يبقى شكل التنفيذ التفصيلي معتمداً على الولاية والقدرة.</a:t>
            </a:r>
            <a:endParaRPr lang="en-US" sz="1400" dirty="0"/>
          </a:p>
        </p:txBody>
      </p:sp>
      <p:sp>
        <p:nvSpPr>
          <p:cNvPr id="24" name="Text 22"/>
          <p:cNvSpPr/>
          <p:nvPr/>
        </p:nvSpPr>
        <p:spPr>
          <a:xfrm>
            <a:off x="731520" y="6565392"/>
            <a:ext cx="10789920" cy="164592"/>
          </a:xfrm>
          <a:prstGeom prst="rect">
            <a:avLst/>
          </a:prstGeom>
          <a:noFill/>
          <a:ln/>
        </p:spPr>
        <p:txBody>
          <a:bodyPr wrap="square" lIns="0" tIns="0" rIns="0" bIns="0" rtlCol="0" anchor="ctr"/>
          <a:lstStyle/>
          <a:p>
            <a:pPr rtl="1" algn="r" indent="0" marL="0">
              <a:buNone/>
            </a:pPr>
            <a:r>
              <a:rPr lang="en-US" sz="800" dirty="0">
                <a:solidFill>
                  <a:srgbClr val="60736B"/>
                </a:solidFill>
                <a:latin typeface="Noto Sans Arabic" pitchFamily="34" charset="0"/>
                <a:ea typeface="Noto Sans Arabic" pitchFamily="34" charset="-122"/>
                <a:cs typeface="Noto Sans Arabic" pitchFamily="34" charset="-120"/>
              </a:rPr>
              <a:t>مسودة · بانتظار القبول اليدوي  |  3/9</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2E8"/>
        </a:solidFill>
      </p:bgPr>
    </p:bg>
    <p:spTree>
      <p:nvGrpSpPr>
        <p:cNvPr id="1" name=""/>
        <p:cNvGrpSpPr/>
        <p:nvPr/>
      </p:nvGrpSpPr>
      <p:grpSpPr>
        <a:xfrm>
          <a:off x="0" y="0"/>
          <a:ext cx="0" cy="0"/>
          <a:chOff x="0" y="0"/>
          <a:chExt cx="0" cy="0"/>
        </a:xfrm>
      </p:grpSpPr>
      <p:sp>
        <p:nvSpPr>
          <p:cNvPr id="2" name="Text 0"/>
          <p:cNvSpPr/>
          <p:nvPr/>
        </p:nvSpPr>
        <p:spPr>
          <a:xfrm>
            <a:off x="658368" y="228600"/>
            <a:ext cx="6126480" cy="219456"/>
          </a:xfrm>
          <a:prstGeom prst="rect">
            <a:avLst/>
          </a:prstGeom>
          <a:noFill/>
          <a:ln/>
        </p:spPr>
        <p:txBody>
          <a:bodyPr wrap="square" lIns="0" tIns="0" rIns="0" bIns="0" rtlCol="0" anchor="ctr"/>
          <a:lstStyle/>
          <a:p>
            <a:pPr rtl="1" algn="r" indent="0" marL="0">
              <a:buNone/>
            </a:pPr>
            <a:r>
              <a:rPr lang="en-US" sz="900" b="1" dirty="0">
                <a:solidFill>
                  <a:srgbClr val="60736B"/>
                </a:solidFill>
                <a:latin typeface="Noto Sans Arabic" pitchFamily="34" charset="0"/>
                <a:ea typeface="Noto Sans Arabic" pitchFamily="34" charset="-122"/>
                <a:cs typeface="Noto Sans Arabic" pitchFamily="34" charset="-120"/>
              </a:rPr>
              <a:t>بصيرة  /  موجز قيادي</a:t>
            </a:r>
            <a:endParaRPr lang="en-US" sz="900" dirty="0"/>
          </a:p>
        </p:txBody>
      </p:sp>
      <p:sp>
        <p:nvSpPr>
          <p:cNvPr id="3" name="Text 1"/>
          <p:cNvSpPr/>
          <p:nvPr/>
        </p:nvSpPr>
        <p:spPr>
          <a:xfrm>
            <a:off x="749808" y="502920"/>
            <a:ext cx="10680192" cy="1225296"/>
          </a:xfrm>
          <a:prstGeom prst="rect">
            <a:avLst/>
          </a:prstGeom>
          <a:noFill/>
          <a:ln/>
        </p:spPr>
        <p:txBody>
          <a:bodyPr wrap="square" lIns="0" tIns="0" rIns="0" bIns="0" rtlCol="0" anchor="ctr"/>
          <a:lstStyle/>
          <a:p>
            <a:pPr rtl="1" algn="r" indent="0" marL="0">
              <a:buNone/>
            </a:pPr>
            <a:r>
              <a:rPr lang="en-US" sz="2800" b="1" dirty="0">
                <a:solidFill>
                  <a:srgbClr val="183D35"/>
                </a:solidFill>
                <a:latin typeface="Noto Sans Arabic" pitchFamily="34" charset="0"/>
                <a:ea typeface="Noto Sans Arabic" pitchFamily="34" charset="-122"/>
                <a:cs typeface="Noto Sans Arabic" pitchFamily="34" charset="-120"/>
              </a:rPr>
              <a:t>الإتاحة شرط تصميم من البداية، لا فحصاً لاحقاً.</a:t>
            </a:r>
            <a:endParaRPr lang="en-US" sz="2800" dirty="0"/>
          </a:p>
        </p:txBody>
      </p:sp>
      <p:sp>
        <p:nvSpPr>
          <p:cNvPr id="4" name="Text 2"/>
          <p:cNvSpPr/>
          <p:nvPr/>
        </p:nvSpPr>
        <p:spPr>
          <a:xfrm>
            <a:off x="768096" y="1773936"/>
            <a:ext cx="10561320" cy="457200"/>
          </a:xfrm>
          <a:prstGeom prst="rect">
            <a:avLst/>
          </a:prstGeom>
          <a:noFill/>
          <a:ln/>
        </p:spPr>
        <p:txBody>
          <a:bodyPr wrap="square" lIns="0" tIns="0" rIns="0" bIns="0" rtlCol="0" anchor="ctr"/>
          <a:lstStyle/>
          <a:p>
            <a:pPr rtl="1" algn="r" indent="0" marL="0">
              <a:buNone/>
            </a:pPr>
            <a:r>
              <a:rPr lang="en-US" sz="1600" dirty="0">
                <a:solidFill>
                  <a:srgbClr val="60736B"/>
                </a:solidFill>
                <a:latin typeface="Noto Sans Arabic" pitchFamily="34" charset="0"/>
                <a:ea typeface="Noto Sans Arabic" pitchFamily="34" charset="-122"/>
                <a:cs typeface="Noto Sans Arabic" pitchFamily="34" charset="-120"/>
              </a:rPr>
              <a:t>البريطاني يطلب تمكين الجميع، والأسترالي يعزز الشمول، والسعودي يدعم الاتجاه العام.</a:t>
            </a:r>
            <a:endParaRPr lang="en-US" sz="1600" dirty="0"/>
          </a:p>
        </p:txBody>
      </p:sp>
      <p:sp>
        <p:nvSpPr>
          <p:cNvPr id="5" name="Shape 3"/>
          <p:cNvSpPr/>
          <p:nvPr/>
        </p:nvSpPr>
        <p:spPr>
          <a:xfrm>
            <a:off x="11503152" y="502920"/>
            <a:ext cx="50292" cy="1225296"/>
          </a:xfrm>
          <a:prstGeom prst="rect">
            <a:avLst/>
          </a:prstGeom>
          <a:solidFill>
            <a:srgbClr val="A98A50"/>
          </a:solidFill>
          <a:ln w="10160">
            <a:solidFill>
              <a:srgbClr val="A98A50"/>
            </a:solidFill>
            <a:prstDash val="solid"/>
          </a:ln>
        </p:spPr>
      </p:sp>
      <p:sp>
        <p:nvSpPr>
          <p:cNvPr id="6" name="Text 4"/>
          <p:cNvSpPr/>
          <p:nvPr/>
        </p:nvSpPr>
        <p:spPr>
          <a:xfrm>
            <a:off x="8366760" y="2267712"/>
            <a:ext cx="2697480" cy="292608"/>
          </a:xfrm>
          <a:prstGeom prst="rect">
            <a:avLst/>
          </a:prstGeom>
          <a:noFill/>
          <a:ln/>
        </p:spPr>
        <p:txBody>
          <a:bodyPr wrap="square" lIns="0" tIns="0" rIns="0" bIns="0" rtlCol="0" anchor="ctr"/>
          <a:lstStyle/>
          <a:p>
            <a:pPr rtl="1" algn="r" indent="0" marL="0">
              <a:buNone/>
            </a:pPr>
            <a:r>
              <a:rPr lang="en-US" sz="1200" b="1" dirty="0">
                <a:solidFill>
                  <a:srgbClr val="60736B"/>
                </a:solidFill>
                <a:latin typeface="Noto Sans Arabic" pitchFamily="34" charset="0"/>
                <a:ea typeface="Noto Sans Arabic" pitchFamily="34" charset="-122"/>
                <a:cs typeface="Noto Sans Arabic" pitchFamily="34" charset="-120"/>
              </a:rPr>
              <a:t>الخيار</a:t>
            </a:r>
            <a:endParaRPr lang="en-US" sz="1200" dirty="0"/>
          </a:p>
        </p:txBody>
      </p:sp>
      <p:sp>
        <p:nvSpPr>
          <p:cNvPr id="7" name="Text 5"/>
          <p:cNvSpPr/>
          <p:nvPr/>
        </p:nvSpPr>
        <p:spPr>
          <a:xfrm>
            <a:off x="960120" y="2267712"/>
            <a:ext cx="7132320" cy="292608"/>
          </a:xfrm>
          <a:prstGeom prst="rect">
            <a:avLst/>
          </a:prstGeom>
          <a:noFill/>
          <a:ln/>
        </p:spPr>
        <p:txBody>
          <a:bodyPr wrap="square" lIns="0" tIns="0" rIns="0" bIns="0" rtlCol="0" anchor="ctr"/>
          <a:lstStyle/>
          <a:p>
            <a:pPr rtl="1" algn="r" indent="0" marL="0">
              <a:buNone/>
            </a:pPr>
            <a:r>
              <a:rPr lang="en-US" sz="1200" b="1" dirty="0">
                <a:solidFill>
                  <a:srgbClr val="60736B"/>
                </a:solidFill>
                <a:latin typeface="Noto Sans Arabic" pitchFamily="34" charset="0"/>
                <a:ea typeface="Noto Sans Arabic" pitchFamily="34" charset="-122"/>
                <a:cs typeface="Noto Sans Arabic" pitchFamily="34" charset="-120"/>
              </a:rPr>
              <a:t>المفاضلة وما تعنيه</a:t>
            </a:r>
            <a:endParaRPr lang="en-US" sz="1200" dirty="0"/>
          </a:p>
        </p:txBody>
      </p:sp>
      <p:sp>
        <p:nvSpPr>
          <p:cNvPr id="8" name="Shape 6"/>
          <p:cNvSpPr/>
          <p:nvPr/>
        </p:nvSpPr>
        <p:spPr>
          <a:xfrm>
            <a:off x="868680" y="2660904"/>
            <a:ext cx="10515600" cy="0"/>
          </a:xfrm>
          <a:prstGeom prst="line">
            <a:avLst/>
          </a:prstGeom>
          <a:noFill/>
          <a:ln w="12700">
            <a:solidFill>
              <a:srgbClr val="A98A50"/>
            </a:solidFill>
            <a:prstDash val="solid"/>
          </a:ln>
        </p:spPr>
      </p:sp>
      <p:sp>
        <p:nvSpPr>
          <p:cNvPr id="9" name="Text 7"/>
          <p:cNvSpPr/>
          <p:nvPr/>
        </p:nvSpPr>
        <p:spPr>
          <a:xfrm>
            <a:off x="8366760" y="2761488"/>
            <a:ext cx="2697480" cy="707746"/>
          </a:xfrm>
          <a:prstGeom prst="rect">
            <a:avLst/>
          </a:prstGeom>
          <a:noFill/>
          <a:ln/>
        </p:spPr>
        <p:txBody>
          <a:bodyPr wrap="square" lIns="0" tIns="0" rIns="0" bIns="0" rtlCol="0" anchor="ctr"/>
          <a:lstStyle/>
          <a:p>
            <a:pPr rtl="1" algn="r" indent="0" marL="0">
              <a:buNone/>
            </a:pPr>
            <a:r>
              <a:rPr lang="en-US" sz="1800" b="1" dirty="0">
                <a:solidFill>
                  <a:srgbClr val="24584C"/>
                </a:solidFill>
                <a:latin typeface="Noto Sans Arabic" pitchFamily="34" charset="0"/>
                <a:ea typeface="Noto Sans Arabic" pitchFamily="34" charset="-122"/>
                <a:cs typeface="Noto Sans Arabic" pitchFamily="34" charset="-120"/>
              </a:rPr>
              <a:t>من البداية</a:t>
            </a:r>
            <a:endParaRPr lang="en-US" sz="1800" dirty="0"/>
          </a:p>
        </p:txBody>
      </p:sp>
      <p:sp>
        <p:nvSpPr>
          <p:cNvPr id="10" name="Text 8"/>
          <p:cNvSpPr/>
          <p:nvPr/>
        </p:nvSpPr>
        <p:spPr>
          <a:xfrm>
            <a:off x="960120" y="2761488"/>
            <a:ext cx="7132320" cy="749808"/>
          </a:xfrm>
          <a:prstGeom prst="rect">
            <a:avLst/>
          </a:prstGeom>
          <a:noFill/>
          <a:ln/>
        </p:spPr>
        <p:txBody>
          <a:bodyPr wrap="square" lIns="0" tIns="0" rIns="0" bIns="0" rtlCol="0" anchor="ctr"/>
          <a:lstStyle/>
          <a:p>
            <a:pPr rtl="1" algn="r" indent="0" marL="0">
              <a:buNone/>
            </a:pPr>
            <a:r>
              <a:rPr lang="en-US" sz="1700" dirty="0">
                <a:solidFill>
                  <a:srgbClr val="183D35"/>
                </a:solidFill>
                <a:latin typeface="Noto Sans Arabic" pitchFamily="34" charset="0"/>
                <a:ea typeface="Noto Sans Arabic" pitchFamily="34" charset="-122"/>
                <a:cs typeface="Noto Sans Arabic" pitchFamily="34" charset="-120"/>
              </a:rPr>
              <a:t>ادمجوا الإتاحة في الرحلة والتصميم والاختبار.</a:t>
            </a:r>
            <a:endParaRPr lang="en-US" sz="1700" dirty="0"/>
          </a:p>
        </p:txBody>
      </p:sp>
      <p:sp>
        <p:nvSpPr>
          <p:cNvPr id="11" name="Shape 9"/>
          <p:cNvSpPr/>
          <p:nvPr/>
        </p:nvSpPr>
        <p:spPr>
          <a:xfrm>
            <a:off x="896112" y="3520440"/>
            <a:ext cx="10469880" cy="0"/>
          </a:xfrm>
          <a:prstGeom prst="line">
            <a:avLst/>
          </a:prstGeom>
          <a:noFill/>
          <a:ln w="12700">
            <a:solidFill>
              <a:srgbClr val="C9CEC1"/>
            </a:solidFill>
            <a:prstDash val="solid"/>
          </a:ln>
        </p:spPr>
      </p:sp>
      <p:sp>
        <p:nvSpPr>
          <p:cNvPr id="12" name="Text 10"/>
          <p:cNvSpPr/>
          <p:nvPr/>
        </p:nvSpPr>
        <p:spPr>
          <a:xfrm>
            <a:off x="8366760" y="3547872"/>
            <a:ext cx="2697480" cy="707746"/>
          </a:xfrm>
          <a:prstGeom prst="rect">
            <a:avLst/>
          </a:prstGeom>
          <a:noFill/>
          <a:ln/>
        </p:spPr>
        <p:txBody>
          <a:bodyPr wrap="square" lIns="0" tIns="0" rIns="0" bIns="0" rtlCol="0" anchor="ctr"/>
          <a:lstStyle/>
          <a:p>
            <a:pPr rtl="1" algn="r" indent="0" marL="0">
              <a:buNone/>
            </a:pPr>
            <a:r>
              <a:rPr lang="en-US" sz="1800" b="1" dirty="0">
                <a:solidFill>
                  <a:srgbClr val="24584C"/>
                </a:solidFill>
                <a:latin typeface="Noto Sans Arabic" pitchFamily="34" charset="0"/>
                <a:ea typeface="Noto Sans Arabic" pitchFamily="34" charset="-122"/>
                <a:cs typeface="Noto Sans Arabic" pitchFamily="34" charset="-120"/>
              </a:rPr>
              <a:t>فحص لاحق</a:t>
            </a:r>
            <a:endParaRPr lang="en-US" sz="1800" dirty="0"/>
          </a:p>
        </p:txBody>
      </p:sp>
      <p:sp>
        <p:nvSpPr>
          <p:cNvPr id="13" name="Text 11"/>
          <p:cNvSpPr/>
          <p:nvPr/>
        </p:nvSpPr>
        <p:spPr>
          <a:xfrm>
            <a:off x="960120" y="3547872"/>
            <a:ext cx="7132320" cy="749808"/>
          </a:xfrm>
          <a:prstGeom prst="rect">
            <a:avLst/>
          </a:prstGeom>
          <a:noFill/>
          <a:ln/>
        </p:spPr>
        <p:txBody>
          <a:bodyPr wrap="square" lIns="0" tIns="0" rIns="0" bIns="0" rtlCol="0" anchor="ctr"/>
          <a:lstStyle/>
          <a:p>
            <a:pPr rtl="1" algn="r" indent="0" marL="0">
              <a:buNone/>
            </a:pPr>
            <a:r>
              <a:rPr lang="en-US" sz="1700" dirty="0">
                <a:solidFill>
                  <a:srgbClr val="183D35"/>
                </a:solidFill>
                <a:latin typeface="Noto Sans Arabic" pitchFamily="34" charset="0"/>
                <a:ea typeface="Noto Sans Arabic" pitchFamily="34" charset="-122"/>
                <a:cs typeface="Noto Sans Arabic" pitchFamily="34" charset="-120"/>
              </a:rPr>
              <a:t>تؤجل الإتاحة إلى ما بعد اكتمال البناء.</a:t>
            </a:r>
            <a:endParaRPr lang="en-US" sz="1700" dirty="0"/>
          </a:p>
        </p:txBody>
      </p:sp>
      <p:sp>
        <p:nvSpPr>
          <p:cNvPr id="14" name="Shape 12"/>
          <p:cNvSpPr/>
          <p:nvPr/>
        </p:nvSpPr>
        <p:spPr>
          <a:xfrm>
            <a:off x="896112" y="5065776"/>
            <a:ext cx="5010912" cy="640080"/>
          </a:xfrm>
          <a:prstGeom prst="rect">
            <a:avLst/>
          </a:prstGeom>
          <a:solidFill>
            <a:srgbClr val="E6ECE4"/>
          </a:solidFill>
          <a:ln w="10160">
            <a:solidFill>
              <a:srgbClr val="E6ECE4"/>
            </a:solidFill>
            <a:prstDash val="solid"/>
          </a:ln>
        </p:spPr>
      </p:sp>
      <p:sp>
        <p:nvSpPr>
          <p:cNvPr id="15" name="Shape 13"/>
          <p:cNvSpPr/>
          <p:nvPr/>
        </p:nvSpPr>
        <p:spPr>
          <a:xfrm>
            <a:off x="6190488" y="5065776"/>
            <a:ext cx="4846320" cy="640080"/>
          </a:xfrm>
          <a:prstGeom prst="rect">
            <a:avLst/>
          </a:prstGeom>
          <a:solidFill>
            <a:srgbClr val="FBFAF5"/>
          </a:solidFill>
          <a:ln w="10160">
            <a:solidFill>
              <a:srgbClr val="C9CEC1"/>
            </a:solidFill>
            <a:prstDash val="solid"/>
          </a:ln>
        </p:spPr>
      </p:sp>
      <p:sp>
        <p:nvSpPr>
          <p:cNvPr id="16" name="Text 14"/>
          <p:cNvSpPr/>
          <p:nvPr/>
        </p:nvSpPr>
        <p:spPr>
          <a:xfrm>
            <a:off x="1078992" y="5093208"/>
            <a:ext cx="4645152" cy="146304"/>
          </a:xfrm>
          <a:prstGeom prst="rect">
            <a:avLst/>
          </a:prstGeom>
          <a:noFill/>
          <a:ln/>
        </p:spPr>
        <p:txBody>
          <a:bodyPr wrap="square" lIns="0" tIns="0" rIns="0" bIns="0" rtlCol="0" anchor="ctr"/>
          <a:lstStyle/>
          <a:p>
            <a:pPr rtl="1" algn="r" indent="0" marL="0">
              <a:buNone/>
            </a:pPr>
            <a:r>
              <a:rPr lang="en-US" sz="1100" b="1" dirty="0">
                <a:solidFill>
                  <a:srgbClr val="24584C"/>
                </a:solidFill>
                <a:latin typeface="Noto Sans Arabic" pitchFamily="34" charset="0"/>
                <a:ea typeface="Noto Sans Arabic" pitchFamily="34" charset="-122"/>
                <a:cs typeface="Noto Sans Arabic" pitchFamily="34" charset="-120"/>
              </a:rPr>
              <a:t>القرار الآن</a:t>
            </a:r>
            <a:endParaRPr lang="en-US" sz="1100" dirty="0"/>
          </a:p>
        </p:txBody>
      </p:sp>
      <p:sp>
        <p:nvSpPr>
          <p:cNvPr id="17" name="Text 15"/>
          <p:cNvSpPr/>
          <p:nvPr/>
        </p:nvSpPr>
        <p:spPr>
          <a:xfrm>
            <a:off x="6373368" y="5093208"/>
            <a:ext cx="4480560" cy="146304"/>
          </a:xfrm>
          <a:prstGeom prst="rect">
            <a:avLst/>
          </a:prstGeom>
          <a:noFill/>
          <a:ln/>
        </p:spPr>
        <p:txBody>
          <a:bodyPr wrap="square" lIns="0" tIns="0" rIns="0" bIns="0" rtlCol="0" anchor="ctr"/>
          <a:lstStyle/>
          <a:p>
            <a:pPr rtl="1" algn="r" indent="0" marL="0">
              <a:buNone/>
            </a:pPr>
            <a:r>
              <a:rPr lang="en-US" sz="1100" b="1" dirty="0">
                <a:solidFill>
                  <a:srgbClr val="8C5748"/>
                </a:solidFill>
                <a:latin typeface="Noto Sans Arabic" pitchFamily="34" charset="0"/>
                <a:ea typeface="Noto Sans Arabic" pitchFamily="34" charset="-122"/>
                <a:cs typeface="Noto Sans Arabic" pitchFamily="34" charset="-120"/>
              </a:rPr>
              <a:t>يحتاج تأكيداً</a:t>
            </a:r>
            <a:endParaRPr lang="en-US" sz="1100" dirty="0"/>
          </a:p>
        </p:txBody>
      </p:sp>
      <p:sp>
        <p:nvSpPr>
          <p:cNvPr id="18" name="Text 16"/>
          <p:cNvSpPr/>
          <p:nvPr/>
        </p:nvSpPr>
        <p:spPr>
          <a:xfrm>
            <a:off x="1078992" y="5257800"/>
            <a:ext cx="4645152" cy="429768"/>
          </a:xfrm>
          <a:prstGeom prst="rect">
            <a:avLst/>
          </a:prstGeom>
          <a:noFill/>
          <a:ln/>
        </p:spPr>
        <p:txBody>
          <a:bodyPr wrap="square" lIns="0" tIns="0" rIns="0" bIns="0" rtlCol="0" anchor="ctr"/>
          <a:lstStyle/>
          <a:p>
            <a:pPr rtl="1" algn="r" indent="0" marL="0">
              <a:buNone/>
            </a:pPr>
            <a:r>
              <a:rPr lang="en-US" sz="1400" b="1" dirty="0">
                <a:solidFill>
                  <a:srgbClr val="24584C"/>
                </a:solidFill>
                <a:latin typeface="Noto Sans Arabic" pitchFamily="34" charset="0"/>
                <a:ea typeface="Noto Sans Arabic" pitchFamily="34" charset="-122"/>
                <a:cs typeface="Noto Sans Arabic" pitchFamily="34" charset="-120"/>
              </a:rPr>
              <a:t>تُفرض الإتاحة كشرط تصميم داخلي من اليوم الأول.</a:t>
            </a:r>
            <a:endParaRPr lang="en-US" sz="1400" dirty="0"/>
          </a:p>
        </p:txBody>
      </p:sp>
      <p:sp>
        <p:nvSpPr>
          <p:cNvPr id="19" name="Text 17"/>
          <p:cNvSpPr/>
          <p:nvPr/>
        </p:nvSpPr>
        <p:spPr>
          <a:xfrm>
            <a:off x="6373368" y="5257800"/>
            <a:ext cx="4480560" cy="429768"/>
          </a:xfrm>
          <a:prstGeom prst="rect">
            <a:avLst/>
          </a:prstGeom>
          <a:noFill/>
          <a:ln/>
        </p:spPr>
        <p:txBody>
          <a:bodyPr wrap="square" lIns="0" tIns="0" rIns="0" bIns="0" rtlCol="0" anchor="ctr"/>
          <a:lstStyle/>
          <a:p>
            <a:pPr rtl="1" algn="r" indent="0" marL="0">
              <a:buNone/>
            </a:pPr>
            <a:r>
              <a:rPr lang="en-US" sz="1400" b="1" dirty="0">
                <a:solidFill>
                  <a:srgbClr val="8C5748"/>
                </a:solidFill>
                <a:latin typeface="Noto Sans Arabic" pitchFamily="34" charset="0"/>
                <a:ea typeface="Noto Sans Arabic" pitchFamily="34" charset="-122"/>
                <a:cs typeface="Noto Sans Arabic" pitchFamily="34" charset="-120"/>
              </a:rPr>
              <a:t>يبقى أي التزام خارجي أو تغيير قنوات قراراً لاحقاً.</a:t>
            </a:r>
            <a:endParaRPr lang="en-US" sz="1400" dirty="0"/>
          </a:p>
        </p:txBody>
      </p:sp>
      <p:sp>
        <p:nvSpPr>
          <p:cNvPr id="20" name="Shape 18"/>
          <p:cNvSpPr/>
          <p:nvPr/>
        </p:nvSpPr>
        <p:spPr>
          <a:xfrm>
            <a:off x="868680" y="5797296"/>
            <a:ext cx="10469880" cy="22860"/>
          </a:xfrm>
          <a:prstGeom prst="rect">
            <a:avLst/>
          </a:prstGeom>
          <a:solidFill>
            <a:srgbClr val="A98A50"/>
          </a:solidFill>
          <a:ln w="10160">
            <a:solidFill>
              <a:srgbClr val="A98A50"/>
            </a:solidFill>
            <a:prstDash val="solid"/>
          </a:ln>
        </p:spPr>
      </p:sp>
      <p:sp>
        <p:nvSpPr>
          <p:cNvPr id="21" name="Text 19"/>
          <p:cNvSpPr/>
          <p:nvPr/>
        </p:nvSpPr>
        <p:spPr>
          <a:xfrm>
            <a:off x="914400" y="5870448"/>
            <a:ext cx="10241280" cy="530352"/>
          </a:xfrm>
          <a:prstGeom prst="rect">
            <a:avLst/>
          </a:prstGeom>
          <a:noFill/>
          <a:ln/>
        </p:spPr>
        <p:txBody>
          <a:bodyPr wrap="square" lIns="0" tIns="0" rIns="0" bIns="0" rtlCol="0" anchor="ctr"/>
          <a:lstStyle/>
          <a:p>
            <a:pPr rtl="1" algn="r" indent="0" marL="0">
              <a:buNone/>
            </a:pPr>
            <a:r>
              <a:rPr lang="en-US" sz="1600" b="1" dirty="0">
                <a:solidFill>
                  <a:srgbClr val="24584C"/>
                </a:solidFill>
                <a:latin typeface="Noto Sans Arabic" pitchFamily="34" charset="0"/>
                <a:ea typeface="Noto Sans Arabic" pitchFamily="34" charset="-122"/>
                <a:cs typeface="Noto Sans Arabic" pitchFamily="34" charset="-120"/>
              </a:rPr>
              <a:t>أقروا بوابة إتاحة داخلية منذ التصميم الأول، وأجّلوا أي إعلان خارجي.</a:t>
            </a:r>
            <a:endParaRPr lang="en-US" sz="1600" dirty="0"/>
          </a:p>
        </p:txBody>
      </p:sp>
      <p:sp>
        <p:nvSpPr>
          <p:cNvPr id="22" name="Text 20"/>
          <p:cNvSpPr/>
          <p:nvPr/>
        </p:nvSpPr>
        <p:spPr>
          <a:xfrm>
            <a:off x="731520" y="6565392"/>
            <a:ext cx="10789920" cy="164592"/>
          </a:xfrm>
          <a:prstGeom prst="rect">
            <a:avLst/>
          </a:prstGeom>
          <a:noFill/>
          <a:ln/>
        </p:spPr>
        <p:txBody>
          <a:bodyPr wrap="square" lIns="0" tIns="0" rIns="0" bIns="0" rtlCol="0" anchor="ctr"/>
          <a:lstStyle/>
          <a:p>
            <a:pPr rtl="1" algn="r" indent="0" marL="0">
              <a:buNone/>
            </a:pPr>
            <a:r>
              <a:rPr lang="en-US" sz="800" dirty="0">
                <a:solidFill>
                  <a:srgbClr val="60736B"/>
                </a:solidFill>
                <a:latin typeface="Noto Sans Arabic" pitchFamily="34" charset="0"/>
                <a:ea typeface="Noto Sans Arabic" pitchFamily="34" charset="-122"/>
                <a:cs typeface="Noto Sans Arabic" pitchFamily="34" charset="-120"/>
              </a:rPr>
              <a:t>مسودة · بانتظار القبول اليدوي  |  4/9</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2E8"/>
        </a:solidFill>
      </p:bgPr>
    </p:bg>
    <p:spTree>
      <p:nvGrpSpPr>
        <p:cNvPr id="1" name=""/>
        <p:cNvGrpSpPr/>
        <p:nvPr/>
      </p:nvGrpSpPr>
      <p:grpSpPr>
        <a:xfrm>
          <a:off x="0" y="0"/>
          <a:ext cx="0" cy="0"/>
          <a:chOff x="0" y="0"/>
          <a:chExt cx="0" cy="0"/>
        </a:xfrm>
      </p:grpSpPr>
      <p:sp>
        <p:nvSpPr>
          <p:cNvPr id="2" name="Text 0"/>
          <p:cNvSpPr/>
          <p:nvPr/>
        </p:nvSpPr>
        <p:spPr>
          <a:xfrm>
            <a:off x="658368" y="228600"/>
            <a:ext cx="6126480" cy="219456"/>
          </a:xfrm>
          <a:prstGeom prst="rect">
            <a:avLst/>
          </a:prstGeom>
          <a:noFill/>
          <a:ln/>
        </p:spPr>
        <p:txBody>
          <a:bodyPr wrap="square" lIns="0" tIns="0" rIns="0" bIns="0" rtlCol="0" anchor="ctr"/>
          <a:lstStyle/>
          <a:p>
            <a:pPr rtl="1" algn="r" indent="0" marL="0">
              <a:buNone/>
            </a:pPr>
            <a:r>
              <a:rPr lang="en-US" sz="900" b="1" dirty="0">
                <a:solidFill>
                  <a:srgbClr val="60736B"/>
                </a:solidFill>
                <a:latin typeface="Noto Sans Arabic" pitchFamily="34" charset="0"/>
                <a:ea typeface="Noto Sans Arabic" pitchFamily="34" charset="-122"/>
                <a:cs typeface="Noto Sans Arabic" pitchFamily="34" charset="-120"/>
              </a:rPr>
              <a:t>بصيرة  /  موجز قيادي</a:t>
            </a:r>
            <a:endParaRPr lang="en-US" sz="900" dirty="0"/>
          </a:p>
        </p:txBody>
      </p:sp>
      <p:sp>
        <p:nvSpPr>
          <p:cNvPr id="3" name="Text 1"/>
          <p:cNvSpPr/>
          <p:nvPr/>
        </p:nvSpPr>
        <p:spPr>
          <a:xfrm>
            <a:off x="749808" y="502920"/>
            <a:ext cx="10680192" cy="1225296"/>
          </a:xfrm>
          <a:prstGeom prst="rect">
            <a:avLst/>
          </a:prstGeom>
          <a:noFill/>
          <a:ln/>
        </p:spPr>
        <p:txBody>
          <a:bodyPr wrap="square" lIns="0" tIns="0" rIns="0" bIns="0" rtlCol="0" anchor="ctr"/>
          <a:lstStyle/>
          <a:p>
            <a:pPr rtl="1" algn="r" indent="0" marL="0">
              <a:buNone/>
            </a:pPr>
            <a:r>
              <a:rPr lang="en-US" sz="2800" b="1" dirty="0">
                <a:solidFill>
                  <a:srgbClr val="183D35"/>
                </a:solidFill>
                <a:latin typeface="Noto Sans Arabic" pitchFamily="34" charset="0"/>
                <a:ea typeface="Noto Sans Arabic" pitchFamily="34" charset="-122"/>
                <a:cs typeface="Noto Sans Arabic" pitchFamily="34" charset="-120"/>
              </a:rPr>
              <a:t>الإطلاق بداية قياس وتحسين مستمرين، لا نهاية مشروع.</a:t>
            </a:r>
            <a:endParaRPr lang="en-US" sz="2800" dirty="0"/>
          </a:p>
        </p:txBody>
      </p:sp>
      <p:sp>
        <p:nvSpPr>
          <p:cNvPr id="4" name="Text 2"/>
          <p:cNvSpPr/>
          <p:nvPr/>
        </p:nvSpPr>
        <p:spPr>
          <a:xfrm>
            <a:off x="768096" y="1773936"/>
            <a:ext cx="10561320" cy="457200"/>
          </a:xfrm>
          <a:prstGeom prst="rect">
            <a:avLst/>
          </a:prstGeom>
          <a:noFill/>
          <a:ln/>
        </p:spPr>
        <p:txBody>
          <a:bodyPr wrap="square" lIns="0" tIns="0" rIns="0" bIns="0" rtlCol="0" anchor="ctr"/>
          <a:lstStyle/>
          <a:p>
            <a:pPr rtl="1" algn="r" indent="0" marL="0">
              <a:buNone/>
            </a:pPr>
            <a:r>
              <a:rPr lang="en-US" sz="1600" dirty="0">
                <a:solidFill>
                  <a:srgbClr val="60736B"/>
                </a:solidFill>
                <a:latin typeface="Noto Sans Arabic" pitchFamily="34" charset="0"/>
                <a:ea typeface="Noto Sans Arabic" pitchFamily="34" charset="-122"/>
                <a:cs typeface="Noto Sans Arabic" pitchFamily="34" charset="-120"/>
              </a:rPr>
              <a:t>البريطاني يذكر تعريف النجاح ونشر الأداء، والأسترالي يركز على القياس المستمر والتحسين.</a:t>
            </a:r>
            <a:endParaRPr lang="en-US" sz="1600" dirty="0"/>
          </a:p>
        </p:txBody>
      </p:sp>
      <p:sp>
        <p:nvSpPr>
          <p:cNvPr id="5" name="Shape 3"/>
          <p:cNvSpPr/>
          <p:nvPr/>
        </p:nvSpPr>
        <p:spPr>
          <a:xfrm>
            <a:off x="11503152" y="502920"/>
            <a:ext cx="50292" cy="1225296"/>
          </a:xfrm>
          <a:prstGeom prst="rect">
            <a:avLst/>
          </a:prstGeom>
          <a:solidFill>
            <a:srgbClr val="A98A50"/>
          </a:solidFill>
          <a:ln w="10160">
            <a:solidFill>
              <a:srgbClr val="A98A50"/>
            </a:solidFill>
            <a:prstDash val="solid"/>
          </a:ln>
        </p:spPr>
      </p:sp>
      <p:sp>
        <p:nvSpPr>
          <p:cNvPr id="6" name="Text 4"/>
          <p:cNvSpPr/>
          <p:nvPr/>
        </p:nvSpPr>
        <p:spPr>
          <a:xfrm>
            <a:off x="8549640" y="2304288"/>
            <a:ext cx="2487168" cy="683971"/>
          </a:xfrm>
          <a:prstGeom prst="rect">
            <a:avLst/>
          </a:prstGeom>
          <a:noFill/>
          <a:ln/>
        </p:spPr>
        <p:txBody>
          <a:bodyPr wrap="square" lIns="0" tIns="0" rIns="0" bIns="0" rtlCol="0" anchor="ctr"/>
          <a:lstStyle/>
          <a:p>
            <a:pPr rtl="1" algn="r" indent="0" marL="0">
              <a:buNone/>
            </a:pPr>
            <a:r>
              <a:rPr lang="en-US" sz="1800" b="1" dirty="0">
                <a:solidFill>
                  <a:srgbClr val="24584C"/>
                </a:solidFill>
                <a:latin typeface="Noto Sans Arabic" pitchFamily="34" charset="0"/>
                <a:ea typeface="Noto Sans Arabic" pitchFamily="34" charset="-122"/>
                <a:cs typeface="Noto Sans Arabic" pitchFamily="34" charset="-120"/>
              </a:rPr>
              <a:t>تعريف النجاح</a:t>
            </a:r>
            <a:endParaRPr lang="en-US" sz="1800" dirty="0"/>
          </a:p>
        </p:txBody>
      </p:sp>
      <p:sp>
        <p:nvSpPr>
          <p:cNvPr id="7" name="Text 5"/>
          <p:cNvSpPr/>
          <p:nvPr/>
        </p:nvSpPr>
        <p:spPr>
          <a:xfrm>
            <a:off x="3703320" y="2304288"/>
            <a:ext cx="4526280" cy="683971"/>
          </a:xfrm>
          <a:prstGeom prst="rect">
            <a:avLst/>
          </a:prstGeom>
          <a:noFill/>
          <a:ln/>
        </p:spPr>
        <p:txBody>
          <a:bodyPr wrap="square" lIns="0" tIns="0" rIns="0" bIns="0" rtlCol="0" anchor="ctr"/>
          <a:lstStyle/>
          <a:p>
            <a:pPr rtl="1" algn="r" indent="0" marL="0">
              <a:buNone/>
            </a:pPr>
            <a:r>
              <a:rPr lang="en-US" sz="1700" dirty="0">
                <a:solidFill>
                  <a:srgbClr val="183D35"/>
                </a:solidFill>
                <a:latin typeface="Noto Sans Arabic" pitchFamily="34" charset="0"/>
                <a:ea typeface="Noto Sans Arabic" pitchFamily="34" charset="-122"/>
                <a:cs typeface="Noto Sans Arabic" pitchFamily="34" charset="-120"/>
              </a:rPr>
              <a:t>حدّدوا معنى نجاح الخدمة قبل الإطلاق.</a:t>
            </a:r>
            <a:endParaRPr lang="en-US" sz="1700" dirty="0"/>
          </a:p>
        </p:txBody>
      </p:sp>
      <p:sp>
        <p:nvSpPr>
          <p:cNvPr id="8" name="Shape 6"/>
          <p:cNvSpPr/>
          <p:nvPr/>
        </p:nvSpPr>
        <p:spPr>
          <a:xfrm>
            <a:off x="896112" y="3081528"/>
            <a:ext cx="10442448" cy="0"/>
          </a:xfrm>
          <a:prstGeom prst="line">
            <a:avLst/>
          </a:prstGeom>
          <a:noFill/>
          <a:ln w="12700">
            <a:solidFill>
              <a:srgbClr val="C9CEC1"/>
            </a:solidFill>
            <a:prstDash val="solid"/>
          </a:ln>
        </p:spPr>
      </p:sp>
      <p:sp>
        <p:nvSpPr>
          <p:cNvPr id="9" name="Text 7"/>
          <p:cNvSpPr/>
          <p:nvPr/>
        </p:nvSpPr>
        <p:spPr>
          <a:xfrm>
            <a:off x="8549640" y="3108960"/>
            <a:ext cx="2487168" cy="683971"/>
          </a:xfrm>
          <a:prstGeom prst="rect">
            <a:avLst/>
          </a:prstGeom>
          <a:noFill/>
          <a:ln/>
        </p:spPr>
        <p:txBody>
          <a:bodyPr wrap="square" lIns="0" tIns="0" rIns="0" bIns="0" rtlCol="0" anchor="ctr"/>
          <a:lstStyle/>
          <a:p>
            <a:pPr rtl="1" algn="r" indent="0" marL="0">
              <a:buNone/>
            </a:pPr>
            <a:r>
              <a:rPr lang="en-US" sz="1800" b="1" dirty="0">
                <a:solidFill>
                  <a:srgbClr val="24584C"/>
                </a:solidFill>
                <a:latin typeface="Noto Sans Arabic" pitchFamily="34" charset="0"/>
                <a:ea typeface="Noto Sans Arabic" pitchFamily="34" charset="-122"/>
                <a:cs typeface="Noto Sans Arabic" pitchFamily="34" charset="-120"/>
              </a:rPr>
              <a:t>القياس المستمر</a:t>
            </a:r>
            <a:endParaRPr lang="en-US" sz="1800" dirty="0"/>
          </a:p>
        </p:txBody>
      </p:sp>
      <p:sp>
        <p:nvSpPr>
          <p:cNvPr id="10" name="Text 8"/>
          <p:cNvSpPr/>
          <p:nvPr/>
        </p:nvSpPr>
        <p:spPr>
          <a:xfrm>
            <a:off x="3703320" y="3108960"/>
            <a:ext cx="4526280" cy="683971"/>
          </a:xfrm>
          <a:prstGeom prst="rect">
            <a:avLst/>
          </a:prstGeom>
          <a:noFill/>
          <a:ln/>
        </p:spPr>
        <p:txBody>
          <a:bodyPr wrap="square" lIns="0" tIns="0" rIns="0" bIns="0" rtlCol="0" anchor="ctr"/>
          <a:lstStyle/>
          <a:p>
            <a:pPr rtl="1" algn="r" indent="0" marL="0">
              <a:buNone/>
            </a:pPr>
            <a:r>
              <a:rPr lang="en-US" sz="1700" dirty="0">
                <a:solidFill>
                  <a:srgbClr val="183D35"/>
                </a:solidFill>
                <a:latin typeface="Noto Sans Arabic" pitchFamily="34" charset="0"/>
                <a:ea typeface="Noto Sans Arabic" pitchFamily="34" charset="-122"/>
                <a:cs typeface="Noto Sans Arabic" pitchFamily="34" charset="-120"/>
              </a:rPr>
              <a:t>اجعلوا القياس والتغذية الراجعة ممارسة تشغيلية دائمة.</a:t>
            </a:r>
            <a:endParaRPr lang="en-US" sz="1700" dirty="0"/>
          </a:p>
        </p:txBody>
      </p:sp>
      <p:sp>
        <p:nvSpPr>
          <p:cNvPr id="11" name="Shape 9"/>
          <p:cNvSpPr/>
          <p:nvPr/>
        </p:nvSpPr>
        <p:spPr>
          <a:xfrm>
            <a:off x="896112" y="3886200"/>
            <a:ext cx="10442448" cy="0"/>
          </a:xfrm>
          <a:prstGeom prst="line">
            <a:avLst/>
          </a:prstGeom>
          <a:noFill/>
          <a:ln w="12700">
            <a:solidFill>
              <a:srgbClr val="C9CEC1"/>
            </a:solidFill>
            <a:prstDash val="solid"/>
          </a:ln>
        </p:spPr>
      </p:sp>
      <p:sp>
        <p:nvSpPr>
          <p:cNvPr id="12" name="Text 10"/>
          <p:cNvSpPr/>
          <p:nvPr/>
        </p:nvSpPr>
        <p:spPr>
          <a:xfrm>
            <a:off x="8549640" y="3913632"/>
            <a:ext cx="2487168" cy="683971"/>
          </a:xfrm>
          <a:prstGeom prst="rect">
            <a:avLst/>
          </a:prstGeom>
          <a:noFill/>
          <a:ln/>
        </p:spPr>
        <p:txBody>
          <a:bodyPr wrap="square" lIns="0" tIns="0" rIns="0" bIns="0" rtlCol="0" anchor="ctr"/>
          <a:lstStyle/>
          <a:p>
            <a:pPr rtl="1" algn="r" indent="0" marL="0">
              <a:buNone/>
            </a:pPr>
            <a:r>
              <a:rPr lang="en-US" sz="1800" b="1" dirty="0">
                <a:solidFill>
                  <a:srgbClr val="24584C"/>
                </a:solidFill>
                <a:latin typeface="Noto Sans Arabic" pitchFamily="34" charset="0"/>
                <a:ea typeface="Noto Sans Arabic" pitchFamily="34" charset="-122"/>
                <a:cs typeface="Noto Sans Arabic" pitchFamily="34" charset="-120"/>
              </a:rPr>
              <a:t>نشر الأداء</a:t>
            </a:r>
            <a:endParaRPr lang="en-US" sz="1800" dirty="0"/>
          </a:p>
        </p:txBody>
      </p:sp>
      <p:sp>
        <p:nvSpPr>
          <p:cNvPr id="13" name="Text 11"/>
          <p:cNvSpPr/>
          <p:nvPr/>
        </p:nvSpPr>
        <p:spPr>
          <a:xfrm>
            <a:off x="3703320" y="3913632"/>
            <a:ext cx="4526280" cy="683971"/>
          </a:xfrm>
          <a:prstGeom prst="rect">
            <a:avLst/>
          </a:prstGeom>
          <a:noFill/>
          <a:ln/>
        </p:spPr>
        <p:txBody>
          <a:bodyPr wrap="square" lIns="0" tIns="0" rIns="0" bIns="0" rtlCol="0" anchor="ctr"/>
          <a:lstStyle/>
          <a:p>
            <a:pPr rtl="1" algn="r" indent="0" marL="0">
              <a:buNone/>
            </a:pPr>
            <a:r>
              <a:rPr lang="en-US" sz="1700" dirty="0">
                <a:solidFill>
                  <a:srgbClr val="183D35"/>
                </a:solidFill>
                <a:latin typeface="Noto Sans Arabic" pitchFamily="34" charset="0"/>
                <a:ea typeface="Noto Sans Arabic" pitchFamily="34" charset="-122"/>
                <a:cs typeface="Noto Sans Arabic" pitchFamily="34" charset="-120"/>
              </a:rPr>
              <a:t>هو وارد في المصدر البريطاني، لكنه مشروط محلياً.</a:t>
            </a:r>
            <a:endParaRPr lang="en-US" sz="1700" dirty="0"/>
          </a:p>
        </p:txBody>
      </p:sp>
      <p:sp>
        <p:nvSpPr>
          <p:cNvPr id="14" name="Shape 12"/>
          <p:cNvSpPr/>
          <p:nvPr/>
        </p:nvSpPr>
        <p:spPr>
          <a:xfrm>
            <a:off x="868680" y="5797296"/>
            <a:ext cx="10469880" cy="22860"/>
          </a:xfrm>
          <a:prstGeom prst="rect">
            <a:avLst/>
          </a:prstGeom>
          <a:solidFill>
            <a:srgbClr val="A98A50"/>
          </a:solidFill>
          <a:ln w="10160">
            <a:solidFill>
              <a:srgbClr val="A98A50"/>
            </a:solidFill>
            <a:prstDash val="solid"/>
          </a:ln>
        </p:spPr>
      </p:sp>
      <p:sp>
        <p:nvSpPr>
          <p:cNvPr id="15" name="Text 13"/>
          <p:cNvSpPr/>
          <p:nvPr/>
        </p:nvSpPr>
        <p:spPr>
          <a:xfrm>
            <a:off x="914400" y="5870448"/>
            <a:ext cx="10241280" cy="530352"/>
          </a:xfrm>
          <a:prstGeom prst="rect">
            <a:avLst/>
          </a:prstGeom>
          <a:noFill/>
          <a:ln/>
        </p:spPr>
        <p:txBody>
          <a:bodyPr wrap="square" lIns="0" tIns="0" rIns="0" bIns="0" rtlCol="0" anchor="ctr"/>
          <a:lstStyle/>
          <a:p>
            <a:pPr rtl="1" algn="r" indent="0" marL="0">
              <a:buNone/>
            </a:pPr>
            <a:r>
              <a:rPr lang="en-US" sz="1600" b="1" dirty="0">
                <a:solidFill>
                  <a:srgbClr val="24584C"/>
                </a:solidFill>
                <a:latin typeface="Noto Sans Arabic" pitchFamily="34" charset="0"/>
                <a:ea typeface="Noto Sans Arabic" pitchFamily="34" charset="-122"/>
                <a:cs typeface="Noto Sans Arabic" pitchFamily="34" charset="-120"/>
              </a:rPr>
              <a:t>اشترطوا مقاييس نجاح داخلية وتغذية راجعة دورية مع الإطلاق.</a:t>
            </a:r>
            <a:endParaRPr lang="en-US" sz="1600" dirty="0"/>
          </a:p>
        </p:txBody>
      </p:sp>
      <p:sp>
        <p:nvSpPr>
          <p:cNvPr id="16" name="Text 14"/>
          <p:cNvSpPr/>
          <p:nvPr/>
        </p:nvSpPr>
        <p:spPr>
          <a:xfrm>
            <a:off x="914400" y="5193792"/>
            <a:ext cx="4800600" cy="530352"/>
          </a:xfrm>
          <a:prstGeom prst="rect">
            <a:avLst/>
          </a:prstGeom>
          <a:noFill/>
          <a:ln/>
        </p:spPr>
        <p:txBody>
          <a:bodyPr wrap="square" lIns="0" tIns="0" rIns="0" bIns="0" rtlCol="0" anchor="ctr"/>
          <a:lstStyle/>
          <a:p>
            <a:pPr rtl="1" algn="r" indent="0" marL="0">
              <a:buNone/>
            </a:pPr>
            <a:r>
              <a:rPr lang="en-US" sz="1400" b="1" dirty="0">
                <a:solidFill>
                  <a:srgbClr val="24584C"/>
                </a:solidFill>
                <a:latin typeface="Noto Sans Arabic" pitchFamily="34" charset="0"/>
                <a:ea typeface="Noto Sans Arabic" pitchFamily="34" charset="-122"/>
                <a:cs typeface="Noto Sans Arabic" pitchFamily="34" charset="-120"/>
              </a:rPr>
              <a:t>يكتمل منطق الإطلاق عندما تُعرّف مؤشرات النجاح وتُنشأ حلقة تغذية راجعة.</a:t>
            </a:r>
            <a:endParaRPr lang="en-US" sz="1400" dirty="0"/>
          </a:p>
        </p:txBody>
      </p:sp>
      <p:sp>
        <p:nvSpPr>
          <p:cNvPr id="17" name="Text 15"/>
          <p:cNvSpPr/>
          <p:nvPr/>
        </p:nvSpPr>
        <p:spPr>
          <a:xfrm>
            <a:off x="6263640" y="5193792"/>
            <a:ext cx="4800600" cy="530352"/>
          </a:xfrm>
          <a:prstGeom prst="rect">
            <a:avLst/>
          </a:prstGeom>
          <a:noFill/>
          <a:ln/>
        </p:spPr>
        <p:txBody>
          <a:bodyPr wrap="square" lIns="0" tIns="0" rIns="0" bIns="0" rtlCol="0" anchor="ctr"/>
          <a:lstStyle/>
          <a:p>
            <a:pPr rtl="1" algn="r" indent="0" marL="0">
              <a:buNone/>
            </a:pPr>
            <a:r>
              <a:rPr lang="en-US" sz="1400" b="1" dirty="0">
                <a:solidFill>
                  <a:srgbClr val="8C5748"/>
                </a:solidFill>
                <a:latin typeface="Noto Sans Arabic" pitchFamily="34" charset="0"/>
                <a:ea typeface="Noto Sans Arabic" pitchFamily="34" charset="-122"/>
                <a:cs typeface="Noto Sans Arabic" pitchFamily="34" charset="-120"/>
              </a:rPr>
              <a:t>يبقى النشر الخارجي للبيانات قراراً لاحقاً يخضع للمراجعة.</a:t>
            </a:r>
            <a:endParaRPr lang="en-US" sz="1400" dirty="0"/>
          </a:p>
        </p:txBody>
      </p:sp>
      <p:sp>
        <p:nvSpPr>
          <p:cNvPr id="18" name="Text 16"/>
          <p:cNvSpPr/>
          <p:nvPr/>
        </p:nvSpPr>
        <p:spPr>
          <a:xfrm>
            <a:off x="731520" y="6565392"/>
            <a:ext cx="10789920" cy="164592"/>
          </a:xfrm>
          <a:prstGeom prst="rect">
            <a:avLst/>
          </a:prstGeom>
          <a:noFill/>
          <a:ln/>
        </p:spPr>
        <p:txBody>
          <a:bodyPr wrap="square" lIns="0" tIns="0" rIns="0" bIns="0" rtlCol="0" anchor="ctr"/>
          <a:lstStyle/>
          <a:p>
            <a:pPr rtl="1" algn="r" indent="0" marL="0">
              <a:buNone/>
            </a:pPr>
            <a:r>
              <a:rPr lang="en-US" sz="800" dirty="0">
                <a:solidFill>
                  <a:srgbClr val="60736B"/>
                </a:solidFill>
                <a:latin typeface="Noto Sans Arabic" pitchFamily="34" charset="0"/>
                <a:ea typeface="Noto Sans Arabic" pitchFamily="34" charset="-122"/>
                <a:cs typeface="Noto Sans Arabic" pitchFamily="34" charset="-120"/>
              </a:rPr>
              <a:t>مسودة · بانتظار القبول اليدوي  |  5/9</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2E8"/>
        </a:solidFill>
      </p:bgPr>
    </p:bg>
    <p:spTree>
      <p:nvGrpSpPr>
        <p:cNvPr id="1" name=""/>
        <p:cNvGrpSpPr/>
        <p:nvPr/>
      </p:nvGrpSpPr>
      <p:grpSpPr>
        <a:xfrm>
          <a:off x="0" y="0"/>
          <a:ext cx="0" cy="0"/>
          <a:chOff x="0" y="0"/>
          <a:chExt cx="0" cy="0"/>
        </a:xfrm>
      </p:grpSpPr>
      <p:sp>
        <p:nvSpPr>
          <p:cNvPr id="2" name="Text 0"/>
          <p:cNvSpPr/>
          <p:nvPr/>
        </p:nvSpPr>
        <p:spPr>
          <a:xfrm>
            <a:off x="658368" y="228600"/>
            <a:ext cx="6126480" cy="219456"/>
          </a:xfrm>
          <a:prstGeom prst="rect">
            <a:avLst/>
          </a:prstGeom>
          <a:noFill/>
          <a:ln/>
        </p:spPr>
        <p:txBody>
          <a:bodyPr wrap="square" lIns="0" tIns="0" rIns="0" bIns="0" rtlCol="0" anchor="ctr"/>
          <a:lstStyle/>
          <a:p>
            <a:pPr rtl="1" algn="r" indent="0" marL="0">
              <a:buNone/>
            </a:pPr>
            <a:r>
              <a:rPr lang="en-US" sz="900" b="1" dirty="0">
                <a:solidFill>
                  <a:srgbClr val="60736B"/>
                </a:solidFill>
                <a:latin typeface="Noto Sans Arabic" pitchFamily="34" charset="0"/>
                <a:ea typeface="Noto Sans Arabic" pitchFamily="34" charset="-122"/>
                <a:cs typeface="Noto Sans Arabic" pitchFamily="34" charset="-120"/>
              </a:rPr>
              <a:t>بصيرة  /  موجز قيادي</a:t>
            </a:r>
            <a:endParaRPr lang="en-US" sz="900" dirty="0"/>
          </a:p>
        </p:txBody>
      </p:sp>
      <p:sp>
        <p:nvSpPr>
          <p:cNvPr id="3" name="Text 1"/>
          <p:cNvSpPr/>
          <p:nvPr/>
        </p:nvSpPr>
        <p:spPr>
          <a:xfrm>
            <a:off x="749808" y="502920"/>
            <a:ext cx="10680192" cy="1225296"/>
          </a:xfrm>
          <a:prstGeom prst="rect">
            <a:avLst/>
          </a:prstGeom>
          <a:noFill/>
          <a:ln/>
        </p:spPr>
        <p:txBody>
          <a:bodyPr wrap="square" lIns="0" tIns="0" rIns="0" bIns="0" rtlCol="0" anchor="ctr"/>
          <a:lstStyle/>
          <a:p>
            <a:pPr rtl="1" algn="r" indent="0" marL="0">
              <a:buNone/>
            </a:pPr>
            <a:r>
              <a:rPr lang="en-US" sz="2800" b="1" dirty="0">
                <a:solidFill>
                  <a:srgbClr val="183D35"/>
                </a:solidFill>
                <a:latin typeface="Noto Sans Arabic" pitchFamily="34" charset="0"/>
                <a:ea typeface="Noto Sans Arabic" pitchFamily="34" charset="-122"/>
                <a:cs typeface="Noto Sans Arabic" pitchFamily="34" charset="-120"/>
              </a:rPr>
              <a:t>المصدران يتقاطعان في الجوهر، لكن بينهما فروق مهمة.</a:t>
            </a:r>
            <a:endParaRPr lang="en-US" sz="2800" dirty="0"/>
          </a:p>
        </p:txBody>
      </p:sp>
      <p:sp>
        <p:nvSpPr>
          <p:cNvPr id="4" name="Text 2"/>
          <p:cNvSpPr/>
          <p:nvPr/>
        </p:nvSpPr>
        <p:spPr>
          <a:xfrm>
            <a:off x="768096" y="1773936"/>
            <a:ext cx="10561320" cy="457200"/>
          </a:xfrm>
          <a:prstGeom prst="rect">
            <a:avLst/>
          </a:prstGeom>
          <a:noFill/>
          <a:ln/>
        </p:spPr>
        <p:txBody>
          <a:bodyPr wrap="square" lIns="0" tIns="0" rIns="0" bIns="0" rtlCol="0" anchor="ctr"/>
          <a:lstStyle/>
          <a:p>
            <a:pPr rtl="1" algn="r" indent="0" marL="0">
              <a:buNone/>
            </a:pPr>
            <a:r>
              <a:rPr lang="en-US" sz="1600" dirty="0">
                <a:solidFill>
                  <a:srgbClr val="60736B"/>
                </a:solidFill>
                <a:latin typeface="Noto Sans Arabic" pitchFamily="34" charset="0"/>
                <a:ea typeface="Noto Sans Arabic" pitchFamily="34" charset="-122"/>
                <a:cs typeface="Noto Sans Arabic" pitchFamily="34" charset="-120"/>
              </a:rPr>
              <a:t>المشترك: الرحلة والإتاحة والتحسين. أستراليا تشدد على تعدد البحث، وبريطانيا تذكر نشر الأداء.</a:t>
            </a:r>
            <a:endParaRPr lang="en-US" sz="1600" dirty="0"/>
          </a:p>
        </p:txBody>
      </p:sp>
      <p:sp>
        <p:nvSpPr>
          <p:cNvPr id="5" name="Shape 3"/>
          <p:cNvSpPr/>
          <p:nvPr/>
        </p:nvSpPr>
        <p:spPr>
          <a:xfrm>
            <a:off x="11503152" y="502920"/>
            <a:ext cx="50292" cy="1225296"/>
          </a:xfrm>
          <a:prstGeom prst="rect">
            <a:avLst/>
          </a:prstGeom>
          <a:solidFill>
            <a:srgbClr val="A98A50"/>
          </a:solidFill>
          <a:ln w="10160">
            <a:solidFill>
              <a:srgbClr val="A98A50"/>
            </a:solidFill>
            <a:prstDash val="solid"/>
          </a:ln>
        </p:spPr>
      </p:sp>
      <p:sp>
        <p:nvSpPr>
          <p:cNvPr id="6" name="Text 4"/>
          <p:cNvSpPr/>
          <p:nvPr/>
        </p:nvSpPr>
        <p:spPr>
          <a:xfrm>
            <a:off x="8366760" y="2267712"/>
            <a:ext cx="2697480" cy="292608"/>
          </a:xfrm>
          <a:prstGeom prst="rect">
            <a:avLst/>
          </a:prstGeom>
          <a:noFill/>
          <a:ln/>
        </p:spPr>
        <p:txBody>
          <a:bodyPr wrap="square" lIns="0" tIns="0" rIns="0" bIns="0" rtlCol="0" anchor="ctr"/>
          <a:lstStyle/>
          <a:p>
            <a:pPr rtl="1" algn="r" indent="0" marL="0">
              <a:buNone/>
            </a:pPr>
            <a:r>
              <a:rPr lang="en-US" sz="1200" b="1" dirty="0">
                <a:solidFill>
                  <a:srgbClr val="60736B"/>
                </a:solidFill>
                <a:latin typeface="Noto Sans Arabic" pitchFamily="34" charset="0"/>
                <a:ea typeface="Noto Sans Arabic" pitchFamily="34" charset="-122"/>
                <a:cs typeface="Noto Sans Arabic" pitchFamily="34" charset="-120"/>
              </a:rPr>
              <a:t>الخيار</a:t>
            </a:r>
            <a:endParaRPr lang="en-US" sz="1200" dirty="0"/>
          </a:p>
        </p:txBody>
      </p:sp>
      <p:sp>
        <p:nvSpPr>
          <p:cNvPr id="7" name="Text 5"/>
          <p:cNvSpPr/>
          <p:nvPr/>
        </p:nvSpPr>
        <p:spPr>
          <a:xfrm>
            <a:off x="960120" y="2267712"/>
            <a:ext cx="7132320" cy="292608"/>
          </a:xfrm>
          <a:prstGeom prst="rect">
            <a:avLst/>
          </a:prstGeom>
          <a:noFill/>
          <a:ln/>
        </p:spPr>
        <p:txBody>
          <a:bodyPr wrap="square" lIns="0" tIns="0" rIns="0" bIns="0" rtlCol="0" anchor="ctr"/>
          <a:lstStyle/>
          <a:p>
            <a:pPr rtl="1" algn="r" indent="0" marL="0">
              <a:buNone/>
            </a:pPr>
            <a:r>
              <a:rPr lang="en-US" sz="1200" b="1" dirty="0">
                <a:solidFill>
                  <a:srgbClr val="60736B"/>
                </a:solidFill>
                <a:latin typeface="Noto Sans Arabic" pitchFamily="34" charset="0"/>
                <a:ea typeface="Noto Sans Arabic" pitchFamily="34" charset="-122"/>
                <a:cs typeface="Noto Sans Arabic" pitchFamily="34" charset="-120"/>
              </a:rPr>
              <a:t>المفاضلة وما تعنيه</a:t>
            </a:r>
            <a:endParaRPr lang="en-US" sz="1200" dirty="0"/>
          </a:p>
        </p:txBody>
      </p:sp>
      <p:sp>
        <p:nvSpPr>
          <p:cNvPr id="8" name="Shape 6"/>
          <p:cNvSpPr/>
          <p:nvPr/>
        </p:nvSpPr>
        <p:spPr>
          <a:xfrm>
            <a:off x="868680" y="2660904"/>
            <a:ext cx="10515600" cy="0"/>
          </a:xfrm>
          <a:prstGeom prst="line">
            <a:avLst/>
          </a:prstGeom>
          <a:noFill/>
          <a:ln w="12700">
            <a:solidFill>
              <a:srgbClr val="A98A50"/>
            </a:solidFill>
            <a:prstDash val="solid"/>
          </a:ln>
        </p:spPr>
      </p:sp>
      <p:sp>
        <p:nvSpPr>
          <p:cNvPr id="9" name="Text 7"/>
          <p:cNvSpPr/>
          <p:nvPr/>
        </p:nvSpPr>
        <p:spPr>
          <a:xfrm>
            <a:off x="8366760" y="2761488"/>
            <a:ext cx="2697480" cy="510235"/>
          </a:xfrm>
          <a:prstGeom prst="rect">
            <a:avLst/>
          </a:prstGeom>
          <a:noFill/>
          <a:ln/>
        </p:spPr>
        <p:txBody>
          <a:bodyPr wrap="square" lIns="0" tIns="0" rIns="0" bIns="0" rtlCol="0" anchor="ctr"/>
          <a:lstStyle/>
          <a:p>
            <a:pPr rtl="1" algn="r" indent="0" marL="0">
              <a:buNone/>
            </a:pPr>
            <a:r>
              <a:rPr lang="en-US" sz="1800" b="1" dirty="0">
                <a:solidFill>
                  <a:srgbClr val="24584C"/>
                </a:solidFill>
                <a:latin typeface="Noto Sans Arabic" pitchFamily="34" charset="0"/>
                <a:ea typeface="Noto Sans Arabic" pitchFamily="34" charset="-122"/>
                <a:cs typeface="Noto Sans Arabic" pitchFamily="34" charset="-120"/>
              </a:rPr>
              <a:t>المشترك</a:t>
            </a:r>
            <a:endParaRPr lang="en-US" sz="1800" dirty="0"/>
          </a:p>
        </p:txBody>
      </p:sp>
      <p:sp>
        <p:nvSpPr>
          <p:cNvPr id="10" name="Text 8"/>
          <p:cNvSpPr/>
          <p:nvPr/>
        </p:nvSpPr>
        <p:spPr>
          <a:xfrm>
            <a:off x="960120" y="2761488"/>
            <a:ext cx="7132320" cy="530352"/>
          </a:xfrm>
          <a:prstGeom prst="rect">
            <a:avLst/>
          </a:prstGeom>
          <a:noFill/>
          <a:ln/>
        </p:spPr>
        <p:txBody>
          <a:bodyPr wrap="square" lIns="0" tIns="0" rIns="0" bIns="0" rtlCol="0" anchor="ctr"/>
          <a:lstStyle/>
          <a:p>
            <a:pPr rtl="1" algn="r" indent="0" marL="0">
              <a:buNone/>
            </a:pPr>
            <a:r>
              <a:rPr lang="en-US" sz="1700" dirty="0">
                <a:solidFill>
                  <a:srgbClr val="183D35"/>
                </a:solidFill>
                <a:latin typeface="Noto Sans Arabic" pitchFamily="34" charset="0"/>
                <a:ea typeface="Noto Sans Arabic" pitchFamily="34" charset="-122"/>
                <a:cs typeface="Noto Sans Arabic" pitchFamily="34" charset="-120"/>
              </a:rPr>
              <a:t>الرحلة والإتاحة والتحسين المستمر تشكل العمود الأساسي.</a:t>
            </a:r>
            <a:endParaRPr lang="en-US" sz="1700" dirty="0"/>
          </a:p>
        </p:txBody>
      </p:sp>
      <p:sp>
        <p:nvSpPr>
          <p:cNvPr id="11" name="Shape 9"/>
          <p:cNvSpPr/>
          <p:nvPr/>
        </p:nvSpPr>
        <p:spPr>
          <a:xfrm>
            <a:off x="896112" y="3300984"/>
            <a:ext cx="10469880" cy="0"/>
          </a:xfrm>
          <a:prstGeom prst="line">
            <a:avLst/>
          </a:prstGeom>
          <a:noFill/>
          <a:ln w="12700">
            <a:solidFill>
              <a:srgbClr val="C9CEC1"/>
            </a:solidFill>
            <a:prstDash val="solid"/>
          </a:ln>
        </p:spPr>
      </p:sp>
      <p:sp>
        <p:nvSpPr>
          <p:cNvPr id="12" name="Text 10"/>
          <p:cNvSpPr/>
          <p:nvPr/>
        </p:nvSpPr>
        <p:spPr>
          <a:xfrm>
            <a:off x="8366760" y="3328416"/>
            <a:ext cx="2697480" cy="510235"/>
          </a:xfrm>
          <a:prstGeom prst="rect">
            <a:avLst/>
          </a:prstGeom>
          <a:noFill/>
          <a:ln/>
        </p:spPr>
        <p:txBody>
          <a:bodyPr wrap="square" lIns="0" tIns="0" rIns="0" bIns="0" rtlCol="0" anchor="ctr"/>
          <a:lstStyle/>
          <a:p>
            <a:pPr rtl="1" algn="r" indent="0" marL="0">
              <a:buNone/>
            </a:pPr>
            <a:r>
              <a:rPr lang="en-US" sz="1800" b="1" dirty="0">
                <a:solidFill>
                  <a:srgbClr val="24584C"/>
                </a:solidFill>
                <a:latin typeface="Noto Sans Arabic" pitchFamily="34" charset="0"/>
                <a:ea typeface="Noto Sans Arabic" pitchFamily="34" charset="-122"/>
                <a:cs typeface="Noto Sans Arabic" pitchFamily="34" charset="-120"/>
              </a:rPr>
              <a:t>خصوصية أستراليا</a:t>
            </a:r>
            <a:endParaRPr lang="en-US" sz="1800" dirty="0"/>
          </a:p>
        </p:txBody>
      </p:sp>
      <p:sp>
        <p:nvSpPr>
          <p:cNvPr id="13" name="Text 11"/>
          <p:cNvSpPr/>
          <p:nvPr/>
        </p:nvSpPr>
        <p:spPr>
          <a:xfrm>
            <a:off x="960120" y="3328416"/>
            <a:ext cx="7132320" cy="530352"/>
          </a:xfrm>
          <a:prstGeom prst="rect">
            <a:avLst/>
          </a:prstGeom>
          <a:noFill/>
          <a:ln/>
        </p:spPr>
        <p:txBody>
          <a:bodyPr wrap="square" lIns="0" tIns="0" rIns="0" bIns="0" rtlCol="0" anchor="ctr"/>
          <a:lstStyle/>
          <a:p>
            <a:pPr rtl="1" algn="r" indent="0" marL="0">
              <a:buNone/>
            </a:pPr>
            <a:r>
              <a:rPr lang="en-US" sz="1700" dirty="0">
                <a:solidFill>
                  <a:srgbClr val="183D35"/>
                </a:solidFill>
                <a:latin typeface="Noto Sans Arabic" pitchFamily="34" charset="0"/>
                <a:ea typeface="Noto Sans Arabic" pitchFamily="34" charset="-122"/>
                <a:cs typeface="Noto Sans Arabic" pitchFamily="34" charset="-120"/>
              </a:rPr>
              <a:t>تشدد على تعدد أساليب البحث وشمول الاحتياجات.</a:t>
            </a:r>
            <a:endParaRPr lang="en-US" sz="1700" dirty="0"/>
          </a:p>
        </p:txBody>
      </p:sp>
      <p:sp>
        <p:nvSpPr>
          <p:cNvPr id="14" name="Shape 12"/>
          <p:cNvSpPr/>
          <p:nvPr/>
        </p:nvSpPr>
        <p:spPr>
          <a:xfrm>
            <a:off x="896112" y="3867912"/>
            <a:ext cx="10469880" cy="0"/>
          </a:xfrm>
          <a:prstGeom prst="line">
            <a:avLst/>
          </a:prstGeom>
          <a:noFill/>
          <a:ln w="12700">
            <a:solidFill>
              <a:srgbClr val="C9CEC1"/>
            </a:solidFill>
            <a:prstDash val="solid"/>
          </a:ln>
        </p:spPr>
      </p:sp>
      <p:sp>
        <p:nvSpPr>
          <p:cNvPr id="15" name="Text 13"/>
          <p:cNvSpPr/>
          <p:nvPr/>
        </p:nvSpPr>
        <p:spPr>
          <a:xfrm>
            <a:off x="8366760" y="3895344"/>
            <a:ext cx="2697480" cy="510235"/>
          </a:xfrm>
          <a:prstGeom prst="rect">
            <a:avLst/>
          </a:prstGeom>
          <a:noFill/>
          <a:ln/>
        </p:spPr>
        <p:txBody>
          <a:bodyPr wrap="square" lIns="0" tIns="0" rIns="0" bIns="0" rtlCol="0" anchor="ctr"/>
          <a:lstStyle/>
          <a:p>
            <a:pPr rtl="1" algn="r" indent="0" marL="0">
              <a:buNone/>
            </a:pPr>
            <a:r>
              <a:rPr lang="en-US" sz="1800" b="1" dirty="0">
                <a:solidFill>
                  <a:srgbClr val="24584C"/>
                </a:solidFill>
                <a:latin typeface="Noto Sans Arabic" pitchFamily="34" charset="0"/>
                <a:ea typeface="Noto Sans Arabic" pitchFamily="34" charset="-122"/>
                <a:cs typeface="Noto Sans Arabic" pitchFamily="34" charset="-120"/>
              </a:rPr>
              <a:t>خصوصية بريطانيا</a:t>
            </a:r>
            <a:endParaRPr lang="en-US" sz="1800" dirty="0"/>
          </a:p>
        </p:txBody>
      </p:sp>
      <p:sp>
        <p:nvSpPr>
          <p:cNvPr id="16" name="Text 14"/>
          <p:cNvSpPr/>
          <p:nvPr/>
        </p:nvSpPr>
        <p:spPr>
          <a:xfrm>
            <a:off x="960120" y="3895344"/>
            <a:ext cx="7132320" cy="530352"/>
          </a:xfrm>
          <a:prstGeom prst="rect">
            <a:avLst/>
          </a:prstGeom>
          <a:noFill/>
          <a:ln/>
        </p:spPr>
        <p:txBody>
          <a:bodyPr wrap="square" lIns="0" tIns="0" rIns="0" bIns="0" rtlCol="0" anchor="ctr"/>
          <a:lstStyle/>
          <a:p>
            <a:pPr rtl="1" algn="r" indent="0" marL="0">
              <a:buNone/>
            </a:pPr>
            <a:r>
              <a:rPr lang="en-US" sz="1700" dirty="0">
                <a:solidFill>
                  <a:srgbClr val="183D35"/>
                </a:solidFill>
                <a:latin typeface="Noto Sans Arabic" pitchFamily="34" charset="0"/>
                <a:ea typeface="Noto Sans Arabic" pitchFamily="34" charset="-122"/>
                <a:cs typeface="Noto Sans Arabic" pitchFamily="34" charset="-120"/>
              </a:rPr>
              <a:t>تذكر تعريف النجاح ونشر بيانات الأداء.</a:t>
            </a:r>
            <a:endParaRPr lang="en-US" sz="1700" dirty="0"/>
          </a:p>
        </p:txBody>
      </p:sp>
      <p:sp>
        <p:nvSpPr>
          <p:cNvPr id="17" name="Shape 15"/>
          <p:cNvSpPr/>
          <p:nvPr/>
        </p:nvSpPr>
        <p:spPr>
          <a:xfrm>
            <a:off x="896112" y="4434840"/>
            <a:ext cx="10469880" cy="0"/>
          </a:xfrm>
          <a:prstGeom prst="line">
            <a:avLst/>
          </a:prstGeom>
          <a:noFill/>
          <a:ln w="12700">
            <a:solidFill>
              <a:srgbClr val="C9CEC1"/>
            </a:solidFill>
            <a:prstDash val="solid"/>
          </a:ln>
        </p:spPr>
      </p:sp>
      <p:sp>
        <p:nvSpPr>
          <p:cNvPr id="18" name="Text 16"/>
          <p:cNvSpPr/>
          <p:nvPr/>
        </p:nvSpPr>
        <p:spPr>
          <a:xfrm>
            <a:off x="8366760" y="4462272"/>
            <a:ext cx="2697480" cy="510235"/>
          </a:xfrm>
          <a:prstGeom prst="rect">
            <a:avLst/>
          </a:prstGeom>
          <a:noFill/>
          <a:ln/>
        </p:spPr>
        <p:txBody>
          <a:bodyPr wrap="square" lIns="0" tIns="0" rIns="0" bIns="0" rtlCol="0" anchor="ctr"/>
          <a:lstStyle/>
          <a:p>
            <a:pPr rtl="1" algn="r" indent="0" marL="0">
              <a:buNone/>
            </a:pPr>
            <a:r>
              <a:rPr lang="en-US" sz="1800" b="1" dirty="0">
                <a:solidFill>
                  <a:srgbClr val="24584C"/>
                </a:solidFill>
                <a:latin typeface="Noto Sans Arabic" pitchFamily="34" charset="0"/>
                <a:ea typeface="Noto Sans Arabic" pitchFamily="34" charset="-122"/>
                <a:cs typeface="Noto Sans Arabic" pitchFamily="34" charset="-120"/>
              </a:rPr>
              <a:t>الحد المحلي</a:t>
            </a:r>
            <a:endParaRPr lang="en-US" sz="1800" dirty="0"/>
          </a:p>
        </p:txBody>
      </p:sp>
      <p:sp>
        <p:nvSpPr>
          <p:cNvPr id="19" name="Text 17"/>
          <p:cNvSpPr/>
          <p:nvPr/>
        </p:nvSpPr>
        <p:spPr>
          <a:xfrm>
            <a:off x="960120" y="4462272"/>
            <a:ext cx="7132320" cy="530352"/>
          </a:xfrm>
          <a:prstGeom prst="rect">
            <a:avLst/>
          </a:prstGeom>
          <a:noFill/>
          <a:ln/>
        </p:spPr>
        <p:txBody>
          <a:bodyPr wrap="square" lIns="0" tIns="0" rIns="0" bIns="0" rtlCol="0" anchor="ctr"/>
          <a:lstStyle/>
          <a:p>
            <a:pPr rtl="1" algn="r" indent="0" marL="0">
              <a:buNone/>
            </a:pPr>
            <a:r>
              <a:rPr lang="en-US" sz="1700" dirty="0">
                <a:solidFill>
                  <a:srgbClr val="183D35"/>
                </a:solidFill>
                <a:latin typeface="Noto Sans Arabic" pitchFamily="34" charset="0"/>
                <a:ea typeface="Noto Sans Arabic" pitchFamily="34" charset="-122"/>
                <a:cs typeface="Noto Sans Arabic" pitchFamily="34" charset="-120"/>
              </a:rPr>
              <a:t>الولاية والسياسات والقدرة غير معلومة في الحالة.</a:t>
            </a:r>
            <a:endParaRPr lang="en-US" sz="1700" dirty="0"/>
          </a:p>
        </p:txBody>
      </p:sp>
      <p:sp>
        <p:nvSpPr>
          <p:cNvPr id="20" name="Shape 18"/>
          <p:cNvSpPr/>
          <p:nvPr/>
        </p:nvSpPr>
        <p:spPr>
          <a:xfrm>
            <a:off x="896112" y="5065776"/>
            <a:ext cx="5010912" cy="640080"/>
          </a:xfrm>
          <a:prstGeom prst="rect">
            <a:avLst/>
          </a:prstGeom>
          <a:solidFill>
            <a:srgbClr val="E6ECE4"/>
          </a:solidFill>
          <a:ln w="10160">
            <a:solidFill>
              <a:srgbClr val="E6ECE4"/>
            </a:solidFill>
            <a:prstDash val="solid"/>
          </a:ln>
        </p:spPr>
      </p:sp>
      <p:sp>
        <p:nvSpPr>
          <p:cNvPr id="21" name="Shape 19"/>
          <p:cNvSpPr/>
          <p:nvPr/>
        </p:nvSpPr>
        <p:spPr>
          <a:xfrm>
            <a:off x="6190488" y="5065776"/>
            <a:ext cx="4846320" cy="640080"/>
          </a:xfrm>
          <a:prstGeom prst="rect">
            <a:avLst/>
          </a:prstGeom>
          <a:solidFill>
            <a:srgbClr val="FBFAF5"/>
          </a:solidFill>
          <a:ln w="10160">
            <a:solidFill>
              <a:srgbClr val="C9CEC1"/>
            </a:solidFill>
            <a:prstDash val="solid"/>
          </a:ln>
        </p:spPr>
      </p:sp>
      <p:sp>
        <p:nvSpPr>
          <p:cNvPr id="22" name="Text 20"/>
          <p:cNvSpPr/>
          <p:nvPr/>
        </p:nvSpPr>
        <p:spPr>
          <a:xfrm>
            <a:off x="1078992" y="5093208"/>
            <a:ext cx="4645152" cy="146304"/>
          </a:xfrm>
          <a:prstGeom prst="rect">
            <a:avLst/>
          </a:prstGeom>
          <a:noFill/>
          <a:ln/>
        </p:spPr>
        <p:txBody>
          <a:bodyPr wrap="square" lIns="0" tIns="0" rIns="0" bIns="0" rtlCol="0" anchor="ctr"/>
          <a:lstStyle/>
          <a:p>
            <a:pPr rtl="1" algn="r" indent="0" marL="0">
              <a:buNone/>
            </a:pPr>
            <a:r>
              <a:rPr lang="en-US" sz="1100" b="1" dirty="0">
                <a:solidFill>
                  <a:srgbClr val="24584C"/>
                </a:solidFill>
                <a:latin typeface="Noto Sans Arabic" pitchFamily="34" charset="0"/>
                <a:ea typeface="Noto Sans Arabic" pitchFamily="34" charset="-122"/>
                <a:cs typeface="Noto Sans Arabic" pitchFamily="34" charset="-120"/>
              </a:rPr>
              <a:t>القرار الآن</a:t>
            </a:r>
            <a:endParaRPr lang="en-US" sz="1100" dirty="0"/>
          </a:p>
        </p:txBody>
      </p:sp>
      <p:sp>
        <p:nvSpPr>
          <p:cNvPr id="23" name="Text 21"/>
          <p:cNvSpPr/>
          <p:nvPr/>
        </p:nvSpPr>
        <p:spPr>
          <a:xfrm>
            <a:off x="6373368" y="5093208"/>
            <a:ext cx="4480560" cy="146304"/>
          </a:xfrm>
          <a:prstGeom prst="rect">
            <a:avLst/>
          </a:prstGeom>
          <a:noFill/>
          <a:ln/>
        </p:spPr>
        <p:txBody>
          <a:bodyPr wrap="square" lIns="0" tIns="0" rIns="0" bIns="0" rtlCol="0" anchor="ctr"/>
          <a:lstStyle/>
          <a:p>
            <a:pPr rtl="1" algn="r" indent="0" marL="0">
              <a:buNone/>
            </a:pPr>
            <a:r>
              <a:rPr lang="en-US" sz="1100" b="1" dirty="0">
                <a:solidFill>
                  <a:srgbClr val="8C5748"/>
                </a:solidFill>
                <a:latin typeface="Noto Sans Arabic" pitchFamily="34" charset="0"/>
                <a:ea typeface="Noto Sans Arabic" pitchFamily="34" charset="-122"/>
                <a:cs typeface="Noto Sans Arabic" pitchFamily="34" charset="-120"/>
              </a:rPr>
              <a:t>يحتاج تأكيداً</a:t>
            </a:r>
            <a:endParaRPr lang="en-US" sz="1100" dirty="0"/>
          </a:p>
        </p:txBody>
      </p:sp>
      <p:sp>
        <p:nvSpPr>
          <p:cNvPr id="24" name="Text 22"/>
          <p:cNvSpPr/>
          <p:nvPr/>
        </p:nvSpPr>
        <p:spPr>
          <a:xfrm>
            <a:off x="1078992" y="5257800"/>
            <a:ext cx="4645152" cy="429768"/>
          </a:xfrm>
          <a:prstGeom prst="rect">
            <a:avLst/>
          </a:prstGeom>
          <a:noFill/>
          <a:ln/>
        </p:spPr>
        <p:txBody>
          <a:bodyPr wrap="square" lIns="0" tIns="0" rIns="0" bIns="0" rtlCol="0" anchor="ctr"/>
          <a:lstStyle/>
          <a:p>
            <a:pPr rtl="1" algn="r" indent="0" marL="0">
              <a:buNone/>
            </a:pPr>
            <a:r>
              <a:rPr lang="en-US" sz="1400" b="1" dirty="0">
                <a:solidFill>
                  <a:srgbClr val="24584C"/>
                </a:solidFill>
                <a:latin typeface="Noto Sans Arabic" pitchFamily="34" charset="0"/>
                <a:ea typeface="Noto Sans Arabic" pitchFamily="34" charset="-122"/>
                <a:cs typeface="Noto Sans Arabic" pitchFamily="34" charset="-120"/>
              </a:rPr>
              <a:t>يُنقل المشترك فوراً عندما يُفصل عن الفروق المصدرية.</a:t>
            </a:r>
            <a:endParaRPr lang="en-US" sz="1400" dirty="0"/>
          </a:p>
        </p:txBody>
      </p:sp>
      <p:sp>
        <p:nvSpPr>
          <p:cNvPr id="25" name="Text 23"/>
          <p:cNvSpPr/>
          <p:nvPr/>
        </p:nvSpPr>
        <p:spPr>
          <a:xfrm>
            <a:off x="6373368" y="5257800"/>
            <a:ext cx="4480560" cy="429768"/>
          </a:xfrm>
          <a:prstGeom prst="rect">
            <a:avLst/>
          </a:prstGeom>
          <a:noFill/>
          <a:ln/>
        </p:spPr>
        <p:txBody>
          <a:bodyPr wrap="square" lIns="0" tIns="0" rIns="0" bIns="0" rtlCol="0" anchor="ctr"/>
          <a:lstStyle/>
          <a:p>
            <a:pPr rtl="1" algn="r" indent="0" marL="0">
              <a:buNone/>
            </a:pPr>
            <a:r>
              <a:rPr lang="en-US" sz="1400" b="1" dirty="0">
                <a:solidFill>
                  <a:srgbClr val="8C5748"/>
                </a:solidFill>
                <a:latin typeface="Noto Sans Arabic" pitchFamily="34" charset="0"/>
                <a:ea typeface="Noto Sans Arabic" pitchFamily="34" charset="-122"/>
                <a:cs typeface="Noto Sans Arabic" pitchFamily="34" charset="-120"/>
              </a:rPr>
              <a:t>تبقى العناصر الخاصة بكل مصدر خاضعة لمراجعة محلية لاحقة.</a:t>
            </a:r>
            <a:endParaRPr lang="en-US" sz="1400" dirty="0"/>
          </a:p>
        </p:txBody>
      </p:sp>
      <p:sp>
        <p:nvSpPr>
          <p:cNvPr id="26" name="Shape 24"/>
          <p:cNvSpPr/>
          <p:nvPr/>
        </p:nvSpPr>
        <p:spPr>
          <a:xfrm>
            <a:off x="868680" y="5797296"/>
            <a:ext cx="10469880" cy="22860"/>
          </a:xfrm>
          <a:prstGeom prst="rect">
            <a:avLst/>
          </a:prstGeom>
          <a:solidFill>
            <a:srgbClr val="A98A50"/>
          </a:solidFill>
          <a:ln w="10160">
            <a:solidFill>
              <a:srgbClr val="A98A50"/>
            </a:solidFill>
            <a:prstDash val="solid"/>
          </a:ln>
        </p:spPr>
      </p:sp>
      <p:sp>
        <p:nvSpPr>
          <p:cNvPr id="27" name="Text 25"/>
          <p:cNvSpPr/>
          <p:nvPr/>
        </p:nvSpPr>
        <p:spPr>
          <a:xfrm>
            <a:off x="914400" y="5870448"/>
            <a:ext cx="10241280" cy="530352"/>
          </a:xfrm>
          <a:prstGeom prst="rect">
            <a:avLst/>
          </a:prstGeom>
          <a:noFill/>
          <a:ln/>
        </p:spPr>
        <p:txBody>
          <a:bodyPr wrap="square" lIns="0" tIns="0" rIns="0" bIns="0" rtlCol="0" anchor="ctr"/>
          <a:lstStyle/>
          <a:p>
            <a:pPr rtl="1" algn="r" indent="0" marL="0">
              <a:buNone/>
            </a:pPr>
            <a:r>
              <a:rPr lang="en-US" sz="1600" b="1" dirty="0">
                <a:solidFill>
                  <a:srgbClr val="24584C"/>
                </a:solidFill>
                <a:latin typeface="Noto Sans Arabic" pitchFamily="34" charset="0"/>
                <a:ea typeface="Noto Sans Arabic" pitchFamily="34" charset="-122"/>
                <a:cs typeface="Noto Sans Arabic" pitchFamily="34" charset="-120"/>
              </a:rPr>
              <a:t>اعتمدوا المشترك فوراً، وتعاملوا مع الفروق كمجالات مراجعة مشروطة.</a:t>
            </a:r>
            <a:endParaRPr lang="en-US" sz="1600" dirty="0"/>
          </a:p>
        </p:txBody>
      </p:sp>
      <p:sp>
        <p:nvSpPr>
          <p:cNvPr id="28" name="Text 26"/>
          <p:cNvSpPr/>
          <p:nvPr/>
        </p:nvSpPr>
        <p:spPr>
          <a:xfrm>
            <a:off x="731520" y="6565392"/>
            <a:ext cx="10789920" cy="164592"/>
          </a:xfrm>
          <a:prstGeom prst="rect">
            <a:avLst/>
          </a:prstGeom>
          <a:noFill/>
          <a:ln/>
        </p:spPr>
        <p:txBody>
          <a:bodyPr wrap="square" lIns="0" tIns="0" rIns="0" bIns="0" rtlCol="0" anchor="ctr"/>
          <a:lstStyle/>
          <a:p>
            <a:pPr rtl="1" algn="r" indent="0" marL="0">
              <a:buNone/>
            </a:pPr>
            <a:r>
              <a:rPr lang="en-US" sz="800" dirty="0">
                <a:solidFill>
                  <a:srgbClr val="60736B"/>
                </a:solidFill>
                <a:latin typeface="Noto Sans Arabic" pitchFamily="34" charset="0"/>
                <a:ea typeface="Noto Sans Arabic" pitchFamily="34" charset="-122"/>
                <a:cs typeface="Noto Sans Arabic" pitchFamily="34" charset="-120"/>
              </a:rPr>
              <a:t>مسودة · بانتظار القبول اليدوي  |  6/9</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2E8"/>
        </a:solidFill>
      </p:bgPr>
    </p:bg>
    <p:spTree>
      <p:nvGrpSpPr>
        <p:cNvPr id="1" name=""/>
        <p:cNvGrpSpPr/>
        <p:nvPr/>
      </p:nvGrpSpPr>
      <p:grpSpPr>
        <a:xfrm>
          <a:off x="0" y="0"/>
          <a:ext cx="0" cy="0"/>
          <a:chOff x="0" y="0"/>
          <a:chExt cx="0" cy="0"/>
        </a:xfrm>
      </p:grpSpPr>
      <p:sp>
        <p:nvSpPr>
          <p:cNvPr id="2" name="Text 0"/>
          <p:cNvSpPr/>
          <p:nvPr/>
        </p:nvSpPr>
        <p:spPr>
          <a:xfrm>
            <a:off x="658368" y="228600"/>
            <a:ext cx="6126480" cy="219456"/>
          </a:xfrm>
          <a:prstGeom prst="rect">
            <a:avLst/>
          </a:prstGeom>
          <a:noFill/>
          <a:ln/>
        </p:spPr>
        <p:txBody>
          <a:bodyPr wrap="square" lIns="0" tIns="0" rIns="0" bIns="0" rtlCol="0" anchor="ctr"/>
          <a:lstStyle/>
          <a:p>
            <a:pPr rtl="1" algn="r" indent="0" marL="0">
              <a:buNone/>
            </a:pPr>
            <a:r>
              <a:rPr lang="en-US" sz="900" b="1" dirty="0">
                <a:solidFill>
                  <a:srgbClr val="60736B"/>
                </a:solidFill>
                <a:latin typeface="Noto Sans Arabic" pitchFamily="34" charset="0"/>
                <a:ea typeface="Noto Sans Arabic" pitchFamily="34" charset="-122"/>
                <a:cs typeface="Noto Sans Arabic" pitchFamily="34" charset="-120"/>
              </a:rPr>
              <a:t>بصيرة  /  موجز قيادي</a:t>
            </a:r>
            <a:endParaRPr lang="en-US" sz="900" dirty="0"/>
          </a:p>
        </p:txBody>
      </p:sp>
      <p:sp>
        <p:nvSpPr>
          <p:cNvPr id="3" name="Text 1"/>
          <p:cNvSpPr/>
          <p:nvPr/>
        </p:nvSpPr>
        <p:spPr>
          <a:xfrm>
            <a:off x="749808" y="502920"/>
            <a:ext cx="10680192" cy="1225296"/>
          </a:xfrm>
          <a:prstGeom prst="rect">
            <a:avLst/>
          </a:prstGeom>
          <a:noFill/>
          <a:ln/>
        </p:spPr>
        <p:txBody>
          <a:bodyPr wrap="square" lIns="0" tIns="0" rIns="0" bIns="0" rtlCol="0" anchor="ctr"/>
          <a:lstStyle/>
          <a:p>
            <a:pPr rtl="1" algn="r" indent="0" marL="0">
              <a:buNone/>
            </a:pPr>
            <a:r>
              <a:rPr lang="en-US" sz="2800" b="1" dirty="0">
                <a:solidFill>
                  <a:srgbClr val="183D35"/>
                </a:solidFill>
                <a:latin typeface="Noto Sans Arabic" pitchFamily="34" charset="0"/>
                <a:ea typeface="Noto Sans Arabic" pitchFamily="34" charset="-122"/>
                <a:cs typeface="Noto Sans Arabic" pitchFamily="34" charset="-120"/>
              </a:rPr>
              <a:t>ابدأوا بالرحلة والبحث، واجعلوا الإتاحة أساساً ممتداً.</a:t>
            </a:r>
            <a:endParaRPr lang="en-US" sz="2800" dirty="0"/>
          </a:p>
        </p:txBody>
      </p:sp>
      <p:sp>
        <p:nvSpPr>
          <p:cNvPr id="4" name="Text 2"/>
          <p:cNvSpPr/>
          <p:nvPr/>
        </p:nvSpPr>
        <p:spPr>
          <a:xfrm>
            <a:off x="768096" y="1773936"/>
            <a:ext cx="10561320" cy="457200"/>
          </a:xfrm>
          <a:prstGeom prst="rect">
            <a:avLst/>
          </a:prstGeom>
          <a:noFill/>
          <a:ln/>
        </p:spPr>
        <p:txBody>
          <a:bodyPr wrap="square" lIns="0" tIns="0" rIns="0" bIns="0" rtlCol="0" anchor="ctr"/>
          <a:lstStyle/>
          <a:p>
            <a:pPr rtl="1" algn="r" indent="0" marL="0">
              <a:buNone/>
            </a:pPr>
            <a:r>
              <a:rPr lang="en-US" sz="1600" dirty="0">
                <a:solidFill>
                  <a:srgbClr val="60736B"/>
                </a:solidFill>
                <a:latin typeface="Noto Sans Arabic" pitchFamily="34" charset="0"/>
                <a:ea typeface="Noto Sans Arabic" pitchFamily="34" charset="-122"/>
                <a:cs typeface="Noto Sans Arabic" pitchFamily="34" charset="-120"/>
              </a:rPr>
              <a:t>الإتاحة ليست محطة ثالثة. إنها شرط يبدأ مع التعريف ويستمر في التصميم والاختبار.</a:t>
            </a:r>
            <a:endParaRPr lang="en-US" sz="1600" dirty="0"/>
          </a:p>
        </p:txBody>
      </p:sp>
      <p:sp>
        <p:nvSpPr>
          <p:cNvPr id="5" name="Shape 3"/>
          <p:cNvSpPr/>
          <p:nvPr/>
        </p:nvSpPr>
        <p:spPr>
          <a:xfrm>
            <a:off x="11503152" y="502920"/>
            <a:ext cx="50292" cy="1225296"/>
          </a:xfrm>
          <a:prstGeom prst="rect">
            <a:avLst/>
          </a:prstGeom>
          <a:solidFill>
            <a:srgbClr val="A98A50"/>
          </a:solidFill>
          <a:ln w="10160">
            <a:solidFill>
              <a:srgbClr val="A98A50"/>
            </a:solidFill>
            <a:prstDash val="solid"/>
          </a:ln>
        </p:spPr>
      </p:sp>
      <p:sp>
        <p:nvSpPr>
          <p:cNvPr id="6" name="Shape 4"/>
          <p:cNvSpPr/>
          <p:nvPr/>
        </p:nvSpPr>
        <p:spPr>
          <a:xfrm>
            <a:off x="7860792" y="2487168"/>
            <a:ext cx="3112008" cy="2267712"/>
          </a:xfrm>
          <a:prstGeom prst="rect">
            <a:avLst/>
          </a:prstGeom>
          <a:solidFill>
            <a:srgbClr val="FBFAF5"/>
          </a:solidFill>
          <a:ln w="10160">
            <a:solidFill>
              <a:srgbClr val="C9CEC1"/>
            </a:solidFill>
            <a:prstDash val="solid"/>
          </a:ln>
        </p:spPr>
      </p:sp>
      <p:sp>
        <p:nvSpPr>
          <p:cNvPr id="7" name="Text 5"/>
          <p:cNvSpPr/>
          <p:nvPr/>
        </p:nvSpPr>
        <p:spPr>
          <a:xfrm>
            <a:off x="7979664" y="2596896"/>
            <a:ext cx="2874264" cy="237744"/>
          </a:xfrm>
          <a:prstGeom prst="rect">
            <a:avLst/>
          </a:prstGeom>
          <a:noFill/>
          <a:ln/>
        </p:spPr>
        <p:txBody>
          <a:bodyPr wrap="square" lIns="0" tIns="0" rIns="0" bIns="0" rtlCol="0" anchor="ctr"/>
          <a:lstStyle/>
          <a:p>
            <a:pPr rtl="1" algn="r" indent="0" marL="0">
              <a:buNone/>
            </a:pPr>
            <a:r>
              <a:rPr lang="en-US" sz="1300" b="1" dirty="0">
                <a:solidFill>
                  <a:srgbClr val="A98A50"/>
                </a:solidFill>
                <a:latin typeface="Noto Sans Arabic" pitchFamily="34" charset="0"/>
                <a:ea typeface="Noto Sans Arabic" pitchFamily="34" charset="-122"/>
                <a:cs typeface="Noto Sans Arabic" pitchFamily="34" charset="-120"/>
              </a:rPr>
              <a:t>01</a:t>
            </a:r>
            <a:endParaRPr lang="en-US" sz="1300" dirty="0"/>
          </a:p>
        </p:txBody>
      </p:sp>
      <p:sp>
        <p:nvSpPr>
          <p:cNvPr id="8" name="Text 6"/>
          <p:cNvSpPr/>
          <p:nvPr/>
        </p:nvSpPr>
        <p:spPr>
          <a:xfrm>
            <a:off x="7979664" y="2907792"/>
            <a:ext cx="2874264" cy="512064"/>
          </a:xfrm>
          <a:prstGeom prst="rect">
            <a:avLst/>
          </a:prstGeom>
          <a:noFill/>
          <a:ln/>
        </p:spPr>
        <p:txBody>
          <a:bodyPr wrap="square" lIns="0" tIns="0" rIns="0" bIns="0" rtlCol="0" anchor="ctr"/>
          <a:lstStyle/>
          <a:p>
            <a:pPr rtl="1" algn="r" indent="0" marL="0">
              <a:buNone/>
            </a:pPr>
            <a:r>
              <a:rPr lang="en-US" sz="1700" b="1" dirty="0">
                <a:solidFill>
                  <a:srgbClr val="24584C"/>
                </a:solidFill>
                <a:latin typeface="Noto Sans Arabic" pitchFamily="34" charset="0"/>
                <a:ea typeface="Noto Sans Arabic" pitchFamily="34" charset="-122"/>
                <a:cs typeface="Noto Sans Arabic" pitchFamily="34" charset="-120"/>
              </a:rPr>
              <a:t>تعريف الرحلة</a:t>
            </a:r>
            <a:endParaRPr lang="en-US" sz="1700" dirty="0"/>
          </a:p>
        </p:txBody>
      </p:sp>
      <p:sp>
        <p:nvSpPr>
          <p:cNvPr id="9" name="Text 7"/>
          <p:cNvSpPr/>
          <p:nvPr/>
        </p:nvSpPr>
        <p:spPr>
          <a:xfrm>
            <a:off x="7979664" y="3520440"/>
            <a:ext cx="2874264" cy="1078992"/>
          </a:xfrm>
          <a:prstGeom prst="rect">
            <a:avLst/>
          </a:prstGeom>
          <a:noFill/>
          <a:ln/>
        </p:spPr>
        <p:txBody>
          <a:bodyPr wrap="square" lIns="0" tIns="0" rIns="0" bIns="0" rtlCol="0" anchor="ctr"/>
          <a:lstStyle/>
          <a:p>
            <a:pPr rtl="1" algn="r" indent="0" marL="0">
              <a:buNone/>
            </a:pPr>
            <a:r>
              <a:rPr lang="en-US" sz="1600" dirty="0">
                <a:solidFill>
                  <a:srgbClr val="183D35"/>
                </a:solidFill>
                <a:latin typeface="Noto Sans Arabic" pitchFamily="34" charset="0"/>
                <a:ea typeface="Noto Sans Arabic" pitchFamily="34" charset="-122"/>
                <a:cs typeface="Noto Sans Arabic" pitchFamily="34" charset="-120"/>
              </a:rPr>
              <a:t>حدّدوا ما يحاول المستفيد إنجازه وسياقه الأوسع.</a:t>
            </a:r>
            <a:endParaRPr lang="en-US" sz="1600" dirty="0"/>
          </a:p>
        </p:txBody>
      </p:sp>
      <p:sp>
        <p:nvSpPr>
          <p:cNvPr id="10" name="Shape 8"/>
          <p:cNvSpPr/>
          <p:nvPr/>
        </p:nvSpPr>
        <p:spPr>
          <a:xfrm flipH="1">
            <a:off x="7513320" y="2715768"/>
            <a:ext cx="347472" cy="0"/>
          </a:xfrm>
          <a:prstGeom prst="line">
            <a:avLst/>
          </a:prstGeom>
          <a:noFill/>
          <a:ln w="19050">
            <a:solidFill>
              <a:srgbClr val="A98A50"/>
            </a:solidFill>
            <a:prstDash val="solid"/>
            <a:tailEnd type="triangle"/>
          </a:ln>
        </p:spPr>
      </p:sp>
      <p:sp>
        <p:nvSpPr>
          <p:cNvPr id="11" name="Shape 9"/>
          <p:cNvSpPr/>
          <p:nvPr/>
        </p:nvSpPr>
        <p:spPr>
          <a:xfrm>
            <a:off x="4401312" y="2487168"/>
            <a:ext cx="3112008" cy="2267712"/>
          </a:xfrm>
          <a:prstGeom prst="rect">
            <a:avLst/>
          </a:prstGeom>
          <a:solidFill>
            <a:srgbClr val="FBFAF5"/>
          </a:solidFill>
          <a:ln w="10160">
            <a:solidFill>
              <a:srgbClr val="C9CEC1"/>
            </a:solidFill>
            <a:prstDash val="solid"/>
          </a:ln>
        </p:spPr>
      </p:sp>
      <p:sp>
        <p:nvSpPr>
          <p:cNvPr id="12" name="Text 10"/>
          <p:cNvSpPr/>
          <p:nvPr/>
        </p:nvSpPr>
        <p:spPr>
          <a:xfrm>
            <a:off x="4520184" y="2596896"/>
            <a:ext cx="2874264" cy="237744"/>
          </a:xfrm>
          <a:prstGeom prst="rect">
            <a:avLst/>
          </a:prstGeom>
          <a:noFill/>
          <a:ln/>
        </p:spPr>
        <p:txBody>
          <a:bodyPr wrap="square" lIns="0" tIns="0" rIns="0" bIns="0" rtlCol="0" anchor="ctr"/>
          <a:lstStyle/>
          <a:p>
            <a:pPr rtl="1" algn="r" indent="0" marL="0">
              <a:buNone/>
            </a:pPr>
            <a:r>
              <a:rPr lang="en-US" sz="1300" b="1" dirty="0">
                <a:solidFill>
                  <a:srgbClr val="A98A50"/>
                </a:solidFill>
                <a:latin typeface="Noto Sans Arabic" pitchFamily="34" charset="0"/>
                <a:ea typeface="Noto Sans Arabic" pitchFamily="34" charset="-122"/>
                <a:cs typeface="Noto Sans Arabic" pitchFamily="34" charset="-120"/>
              </a:rPr>
              <a:t>02</a:t>
            </a:r>
            <a:endParaRPr lang="en-US" sz="1300" dirty="0"/>
          </a:p>
        </p:txBody>
      </p:sp>
      <p:sp>
        <p:nvSpPr>
          <p:cNvPr id="13" name="Text 11"/>
          <p:cNvSpPr/>
          <p:nvPr/>
        </p:nvSpPr>
        <p:spPr>
          <a:xfrm>
            <a:off x="4520184" y="2907792"/>
            <a:ext cx="2874264" cy="512064"/>
          </a:xfrm>
          <a:prstGeom prst="rect">
            <a:avLst/>
          </a:prstGeom>
          <a:noFill/>
          <a:ln/>
        </p:spPr>
        <p:txBody>
          <a:bodyPr wrap="square" lIns="0" tIns="0" rIns="0" bIns="0" rtlCol="0" anchor="ctr"/>
          <a:lstStyle/>
          <a:p>
            <a:pPr rtl="1" algn="r" indent="0" marL="0">
              <a:buNone/>
            </a:pPr>
            <a:r>
              <a:rPr lang="en-US" sz="1700" b="1" dirty="0">
                <a:solidFill>
                  <a:srgbClr val="24584C"/>
                </a:solidFill>
                <a:latin typeface="Noto Sans Arabic" pitchFamily="34" charset="0"/>
                <a:ea typeface="Noto Sans Arabic" pitchFamily="34" charset="-122"/>
                <a:cs typeface="Noto Sans Arabic" pitchFamily="34" charset="-120"/>
              </a:rPr>
              <a:t>البحث المزدوج</a:t>
            </a:r>
            <a:endParaRPr lang="en-US" sz="1700" dirty="0"/>
          </a:p>
        </p:txBody>
      </p:sp>
      <p:sp>
        <p:nvSpPr>
          <p:cNvPr id="14" name="Text 12"/>
          <p:cNvSpPr/>
          <p:nvPr/>
        </p:nvSpPr>
        <p:spPr>
          <a:xfrm>
            <a:off x="4520184" y="3520440"/>
            <a:ext cx="2874264" cy="1078992"/>
          </a:xfrm>
          <a:prstGeom prst="rect">
            <a:avLst/>
          </a:prstGeom>
          <a:noFill/>
          <a:ln/>
        </p:spPr>
        <p:txBody>
          <a:bodyPr wrap="square" lIns="0" tIns="0" rIns="0" bIns="0" rtlCol="0" anchor="ctr"/>
          <a:lstStyle/>
          <a:p>
            <a:pPr rtl="1" algn="r" indent="0" marL="0">
              <a:buNone/>
            </a:pPr>
            <a:r>
              <a:rPr lang="en-US" sz="1600" dirty="0">
                <a:solidFill>
                  <a:srgbClr val="183D35"/>
                </a:solidFill>
                <a:latin typeface="Noto Sans Arabic" pitchFamily="34" charset="0"/>
                <a:ea typeface="Noto Sans Arabic" pitchFamily="34" charset="-122"/>
                <a:cs typeface="Noto Sans Arabic" pitchFamily="34" charset="-120"/>
              </a:rPr>
              <a:t>اختبروا القول والفعل بأسلوبين بحثيين متكاملين.</a:t>
            </a:r>
            <a:endParaRPr lang="en-US" sz="1600" dirty="0"/>
          </a:p>
        </p:txBody>
      </p:sp>
      <p:sp>
        <p:nvSpPr>
          <p:cNvPr id="15" name="Shape 13"/>
          <p:cNvSpPr/>
          <p:nvPr/>
        </p:nvSpPr>
        <p:spPr>
          <a:xfrm flipH="1">
            <a:off x="4053840" y="2715768"/>
            <a:ext cx="347472" cy="0"/>
          </a:xfrm>
          <a:prstGeom prst="line">
            <a:avLst/>
          </a:prstGeom>
          <a:noFill/>
          <a:ln w="19050">
            <a:solidFill>
              <a:srgbClr val="A98A50"/>
            </a:solidFill>
            <a:prstDash val="solid"/>
            <a:tailEnd type="triangle"/>
          </a:ln>
        </p:spPr>
      </p:sp>
      <p:sp>
        <p:nvSpPr>
          <p:cNvPr id="16" name="Shape 14"/>
          <p:cNvSpPr/>
          <p:nvPr/>
        </p:nvSpPr>
        <p:spPr>
          <a:xfrm>
            <a:off x="941832" y="2487168"/>
            <a:ext cx="3112008" cy="2267712"/>
          </a:xfrm>
          <a:prstGeom prst="rect">
            <a:avLst/>
          </a:prstGeom>
          <a:solidFill>
            <a:srgbClr val="FBFAF5"/>
          </a:solidFill>
          <a:ln w="10160">
            <a:solidFill>
              <a:srgbClr val="C9CEC1"/>
            </a:solidFill>
            <a:prstDash val="solid"/>
          </a:ln>
        </p:spPr>
      </p:sp>
      <p:sp>
        <p:nvSpPr>
          <p:cNvPr id="17" name="Text 15"/>
          <p:cNvSpPr/>
          <p:nvPr/>
        </p:nvSpPr>
        <p:spPr>
          <a:xfrm>
            <a:off x="1060704" y="2596896"/>
            <a:ext cx="2874264" cy="237744"/>
          </a:xfrm>
          <a:prstGeom prst="rect">
            <a:avLst/>
          </a:prstGeom>
          <a:noFill/>
          <a:ln/>
        </p:spPr>
        <p:txBody>
          <a:bodyPr wrap="square" lIns="0" tIns="0" rIns="0" bIns="0" rtlCol="0" anchor="ctr"/>
          <a:lstStyle/>
          <a:p>
            <a:pPr rtl="1" algn="r" indent="0" marL="0">
              <a:buNone/>
            </a:pPr>
            <a:r>
              <a:rPr lang="en-US" sz="1300" b="1" dirty="0">
                <a:solidFill>
                  <a:srgbClr val="A98A50"/>
                </a:solidFill>
                <a:latin typeface="Noto Sans Arabic" pitchFamily="34" charset="0"/>
                <a:ea typeface="Noto Sans Arabic" pitchFamily="34" charset="-122"/>
                <a:cs typeface="Noto Sans Arabic" pitchFamily="34" charset="-120"/>
              </a:rPr>
              <a:t>03</a:t>
            </a:r>
            <a:endParaRPr lang="en-US" sz="1300" dirty="0"/>
          </a:p>
        </p:txBody>
      </p:sp>
      <p:sp>
        <p:nvSpPr>
          <p:cNvPr id="18" name="Text 16"/>
          <p:cNvSpPr/>
          <p:nvPr/>
        </p:nvSpPr>
        <p:spPr>
          <a:xfrm>
            <a:off x="1060704" y="2907792"/>
            <a:ext cx="2874264" cy="512064"/>
          </a:xfrm>
          <a:prstGeom prst="rect">
            <a:avLst/>
          </a:prstGeom>
          <a:noFill/>
          <a:ln/>
        </p:spPr>
        <p:txBody>
          <a:bodyPr wrap="square" lIns="0" tIns="0" rIns="0" bIns="0" rtlCol="0" anchor="ctr"/>
          <a:lstStyle/>
          <a:p>
            <a:pPr rtl="1" algn="r" indent="0" marL="0">
              <a:buNone/>
            </a:pPr>
            <a:r>
              <a:rPr lang="en-US" sz="1700" b="1" dirty="0">
                <a:solidFill>
                  <a:srgbClr val="24584C"/>
                </a:solidFill>
                <a:latin typeface="Noto Sans Arabic" pitchFamily="34" charset="0"/>
                <a:ea typeface="Noto Sans Arabic" pitchFamily="34" charset="-122"/>
                <a:cs typeface="Noto Sans Arabic" pitchFamily="34" charset="-120"/>
              </a:rPr>
              <a:t>القياس المستمر</a:t>
            </a:r>
            <a:endParaRPr lang="en-US" sz="1700" dirty="0"/>
          </a:p>
        </p:txBody>
      </p:sp>
      <p:sp>
        <p:nvSpPr>
          <p:cNvPr id="19" name="Text 17"/>
          <p:cNvSpPr/>
          <p:nvPr/>
        </p:nvSpPr>
        <p:spPr>
          <a:xfrm>
            <a:off x="1060704" y="3520440"/>
            <a:ext cx="2874264" cy="1078992"/>
          </a:xfrm>
          <a:prstGeom prst="rect">
            <a:avLst/>
          </a:prstGeom>
          <a:noFill/>
          <a:ln/>
        </p:spPr>
        <p:txBody>
          <a:bodyPr wrap="square" lIns="0" tIns="0" rIns="0" bIns="0" rtlCol="0" anchor="ctr"/>
          <a:lstStyle/>
          <a:p>
            <a:pPr rtl="1" algn="r" indent="0" marL="0">
              <a:buNone/>
            </a:pPr>
            <a:r>
              <a:rPr lang="en-US" sz="1600" dirty="0">
                <a:solidFill>
                  <a:srgbClr val="183D35"/>
                </a:solidFill>
                <a:latin typeface="Noto Sans Arabic" pitchFamily="34" charset="0"/>
                <a:ea typeface="Noto Sans Arabic" pitchFamily="34" charset="-122"/>
                <a:cs typeface="Noto Sans Arabic" pitchFamily="34" charset="-120"/>
              </a:rPr>
              <a:t>عرّفوا النجاح وابدؤوا المتابعة والتحسين بعد الإطلاق.</a:t>
            </a:r>
            <a:endParaRPr lang="en-US" sz="1600" dirty="0"/>
          </a:p>
        </p:txBody>
      </p:sp>
      <p:sp>
        <p:nvSpPr>
          <p:cNvPr id="20" name="Shape 18"/>
          <p:cNvSpPr/>
          <p:nvPr/>
        </p:nvSpPr>
        <p:spPr>
          <a:xfrm>
            <a:off x="868680" y="5797296"/>
            <a:ext cx="10469880" cy="22860"/>
          </a:xfrm>
          <a:prstGeom prst="rect">
            <a:avLst/>
          </a:prstGeom>
          <a:solidFill>
            <a:srgbClr val="A98A50"/>
          </a:solidFill>
          <a:ln w="10160">
            <a:solidFill>
              <a:srgbClr val="A98A50"/>
            </a:solidFill>
            <a:prstDash val="solid"/>
          </a:ln>
        </p:spPr>
      </p:sp>
      <p:sp>
        <p:nvSpPr>
          <p:cNvPr id="21" name="Text 19"/>
          <p:cNvSpPr/>
          <p:nvPr/>
        </p:nvSpPr>
        <p:spPr>
          <a:xfrm>
            <a:off x="914400" y="5870448"/>
            <a:ext cx="10241280" cy="530352"/>
          </a:xfrm>
          <a:prstGeom prst="rect">
            <a:avLst/>
          </a:prstGeom>
          <a:noFill/>
          <a:ln/>
        </p:spPr>
        <p:txBody>
          <a:bodyPr wrap="square" lIns="0" tIns="0" rIns="0" bIns="0" rtlCol="0" anchor="ctr"/>
          <a:lstStyle/>
          <a:p>
            <a:pPr rtl="1" algn="r" indent="0" marL="0">
              <a:buNone/>
            </a:pPr>
            <a:r>
              <a:rPr lang="en-US" sz="1600" b="1" dirty="0">
                <a:solidFill>
                  <a:srgbClr val="24584C"/>
                </a:solidFill>
                <a:latin typeface="Noto Sans Arabic" pitchFamily="34" charset="0"/>
                <a:ea typeface="Noto Sans Arabic" pitchFamily="34" charset="-122"/>
                <a:cs typeface="Noto Sans Arabic" pitchFamily="34" charset="-120"/>
              </a:rPr>
              <a:t>اعتمدوا تسلسلاً معرفياً، مع إتاحة موازية لكل المراحل.</a:t>
            </a:r>
            <a:endParaRPr lang="en-US" sz="1600" dirty="0"/>
          </a:p>
        </p:txBody>
      </p:sp>
      <p:sp>
        <p:nvSpPr>
          <p:cNvPr id="22" name="Text 20"/>
          <p:cNvSpPr/>
          <p:nvPr/>
        </p:nvSpPr>
        <p:spPr>
          <a:xfrm>
            <a:off x="914400" y="5193792"/>
            <a:ext cx="4800600" cy="530352"/>
          </a:xfrm>
          <a:prstGeom prst="rect">
            <a:avLst/>
          </a:prstGeom>
          <a:noFill/>
          <a:ln/>
        </p:spPr>
        <p:txBody>
          <a:bodyPr wrap="square" lIns="0" tIns="0" rIns="0" bIns="0" rtlCol="0" anchor="ctr"/>
          <a:lstStyle/>
          <a:p>
            <a:pPr rtl="1" algn="r" indent="0" marL="0">
              <a:buNone/>
            </a:pPr>
            <a:r>
              <a:rPr lang="en-US" sz="1400" b="1" dirty="0">
                <a:solidFill>
                  <a:srgbClr val="24584C"/>
                </a:solidFill>
                <a:latin typeface="Noto Sans Arabic" pitchFamily="34" charset="0"/>
                <a:ea typeface="Noto Sans Arabic" pitchFamily="34" charset="-122"/>
                <a:cs typeface="Noto Sans Arabic" pitchFamily="34" charset="-120"/>
              </a:rPr>
              <a:t>يمضي العمل باكتمال دليل كل مرحلة، مع إتاحة موازية.</a:t>
            </a:r>
            <a:endParaRPr lang="en-US" sz="1400" dirty="0"/>
          </a:p>
        </p:txBody>
      </p:sp>
      <p:sp>
        <p:nvSpPr>
          <p:cNvPr id="23" name="Text 21"/>
          <p:cNvSpPr/>
          <p:nvPr/>
        </p:nvSpPr>
        <p:spPr>
          <a:xfrm>
            <a:off x="6263640" y="5193792"/>
            <a:ext cx="4800600" cy="530352"/>
          </a:xfrm>
          <a:prstGeom prst="rect">
            <a:avLst/>
          </a:prstGeom>
          <a:noFill/>
          <a:ln/>
        </p:spPr>
        <p:txBody>
          <a:bodyPr wrap="square" lIns="0" tIns="0" rIns="0" bIns="0" rtlCol="0" anchor="ctr"/>
          <a:lstStyle/>
          <a:p>
            <a:pPr rtl="1" algn="r" indent="0" marL="0">
              <a:buNone/>
            </a:pPr>
            <a:r>
              <a:rPr lang="en-US" sz="1400" b="1" dirty="0">
                <a:solidFill>
                  <a:srgbClr val="8C5748"/>
                </a:solidFill>
                <a:latin typeface="Noto Sans Arabic" pitchFamily="34" charset="0"/>
                <a:ea typeface="Noto Sans Arabic" pitchFamily="34" charset="-122"/>
                <a:cs typeface="Noto Sans Arabic" pitchFamily="34" charset="-120"/>
              </a:rPr>
              <a:t>يبقى توقيت التنفيذ واتساع النطاق معتمداً على القدرة والولاية.</a:t>
            </a:r>
            <a:endParaRPr lang="en-US" sz="1400" dirty="0"/>
          </a:p>
        </p:txBody>
      </p:sp>
      <p:sp>
        <p:nvSpPr>
          <p:cNvPr id="24" name="Text 22"/>
          <p:cNvSpPr/>
          <p:nvPr/>
        </p:nvSpPr>
        <p:spPr>
          <a:xfrm>
            <a:off x="731520" y="6565392"/>
            <a:ext cx="10789920" cy="164592"/>
          </a:xfrm>
          <a:prstGeom prst="rect">
            <a:avLst/>
          </a:prstGeom>
          <a:noFill/>
          <a:ln/>
        </p:spPr>
        <p:txBody>
          <a:bodyPr wrap="square" lIns="0" tIns="0" rIns="0" bIns="0" rtlCol="0" anchor="ctr"/>
          <a:lstStyle/>
          <a:p>
            <a:pPr rtl="1" algn="r" indent="0" marL="0">
              <a:buNone/>
            </a:pPr>
            <a:r>
              <a:rPr lang="en-US" sz="800" dirty="0">
                <a:solidFill>
                  <a:srgbClr val="60736B"/>
                </a:solidFill>
                <a:latin typeface="Noto Sans Arabic" pitchFamily="34" charset="0"/>
                <a:ea typeface="Noto Sans Arabic" pitchFamily="34" charset="-122"/>
                <a:cs typeface="Noto Sans Arabic" pitchFamily="34" charset="-120"/>
              </a:rPr>
              <a:t>مسودة · بانتظار القبول اليدوي  |  7/9</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2E8"/>
        </a:solidFill>
      </p:bgPr>
    </p:bg>
    <p:spTree>
      <p:nvGrpSpPr>
        <p:cNvPr id="1" name=""/>
        <p:cNvGrpSpPr/>
        <p:nvPr/>
      </p:nvGrpSpPr>
      <p:grpSpPr>
        <a:xfrm>
          <a:off x="0" y="0"/>
          <a:ext cx="0" cy="0"/>
          <a:chOff x="0" y="0"/>
          <a:chExt cx="0" cy="0"/>
        </a:xfrm>
      </p:grpSpPr>
      <p:sp>
        <p:nvSpPr>
          <p:cNvPr id="2" name="Text 0"/>
          <p:cNvSpPr/>
          <p:nvPr/>
        </p:nvSpPr>
        <p:spPr>
          <a:xfrm>
            <a:off x="658368" y="228600"/>
            <a:ext cx="6126480" cy="219456"/>
          </a:xfrm>
          <a:prstGeom prst="rect">
            <a:avLst/>
          </a:prstGeom>
          <a:noFill/>
          <a:ln/>
        </p:spPr>
        <p:txBody>
          <a:bodyPr wrap="square" lIns="0" tIns="0" rIns="0" bIns="0" rtlCol="0" anchor="ctr"/>
          <a:lstStyle/>
          <a:p>
            <a:pPr rtl="1" algn="r" indent="0" marL="0">
              <a:buNone/>
            </a:pPr>
            <a:r>
              <a:rPr lang="en-US" sz="900" b="1" dirty="0">
                <a:solidFill>
                  <a:srgbClr val="60736B"/>
                </a:solidFill>
                <a:latin typeface="Noto Sans Arabic" pitchFamily="34" charset="0"/>
                <a:ea typeface="Noto Sans Arabic" pitchFamily="34" charset="-122"/>
                <a:cs typeface="Noto Sans Arabic" pitchFamily="34" charset="-120"/>
              </a:rPr>
              <a:t>بصيرة  /  موجز قيادي</a:t>
            </a:r>
            <a:endParaRPr lang="en-US" sz="900" dirty="0"/>
          </a:p>
        </p:txBody>
      </p:sp>
      <p:sp>
        <p:nvSpPr>
          <p:cNvPr id="3" name="Text 1"/>
          <p:cNvSpPr/>
          <p:nvPr/>
        </p:nvSpPr>
        <p:spPr>
          <a:xfrm>
            <a:off x="749808" y="502920"/>
            <a:ext cx="10680192" cy="1225296"/>
          </a:xfrm>
          <a:prstGeom prst="rect">
            <a:avLst/>
          </a:prstGeom>
          <a:noFill/>
          <a:ln/>
        </p:spPr>
        <p:txBody>
          <a:bodyPr wrap="square" lIns="0" tIns="0" rIns="0" bIns="0" rtlCol="0" anchor="ctr"/>
          <a:lstStyle/>
          <a:p>
            <a:pPr rtl="1" algn="r" indent="0" marL="0">
              <a:buNone/>
            </a:pPr>
            <a:r>
              <a:rPr lang="en-US" sz="2800" b="1" dirty="0">
                <a:solidFill>
                  <a:srgbClr val="183D35"/>
                </a:solidFill>
                <a:latin typeface="Noto Sans Arabic" pitchFamily="34" charset="0"/>
                <a:ea typeface="Noto Sans Arabic" pitchFamily="34" charset="-122"/>
                <a:cs typeface="Noto Sans Arabic" pitchFamily="34" charset="-120"/>
              </a:rPr>
              <a:t>إذا كان الهدف رحلياً، فالتكييف المرحلي هو الأنسب.</a:t>
            </a:r>
            <a:endParaRPr lang="en-US" sz="2800" dirty="0"/>
          </a:p>
        </p:txBody>
      </p:sp>
      <p:sp>
        <p:nvSpPr>
          <p:cNvPr id="4" name="Text 2"/>
          <p:cNvSpPr/>
          <p:nvPr/>
        </p:nvSpPr>
        <p:spPr>
          <a:xfrm>
            <a:off x="768096" y="1773936"/>
            <a:ext cx="10561320" cy="457200"/>
          </a:xfrm>
          <a:prstGeom prst="rect">
            <a:avLst/>
          </a:prstGeom>
          <a:noFill/>
          <a:ln/>
        </p:spPr>
        <p:txBody>
          <a:bodyPr wrap="square" lIns="0" tIns="0" rIns="0" bIns="0" rtlCol="0" anchor="ctr"/>
          <a:lstStyle/>
          <a:p>
            <a:pPr rtl="1" algn="r" indent="0" marL="0">
              <a:buNone/>
            </a:pPr>
            <a:r>
              <a:rPr lang="en-US" sz="1600" dirty="0">
                <a:solidFill>
                  <a:srgbClr val="60736B"/>
                </a:solidFill>
                <a:latin typeface="Noto Sans Arabic" pitchFamily="34" charset="0"/>
                <a:ea typeface="Noto Sans Arabic" pitchFamily="34" charset="-122"/>
                <a:cs typeface="Noto Sans Arabic" pitchFamily="34" charset="-120"/>
              </a:rPr>
              <a:t>تحسين الواجهة قد يفيد مؤقتاً في نطاق ضيق، لكن أثره أضعف من معالجة الرحلة.</a:t>
            </a:r>
            <a:endParaRPr lang="en-US" sz="1600" dirty="0"/>
          </a:p>
        </p:txBody>
      </p:sp>
      <p:sp>
        <p:nvSpPr>
          <p:cNvPr id="5" name="Shape 3"/>
          <p:cNvSpPr/>
          <p:nvPr/>
        </p:nvSpPr>
        <p:spPr>
          <a:xfrm>
            <a:off x="11503152" y="502920"/>
            <a:ext cx="50292" cy="1225296"/>
          </a:xfrm>
          <a:prstGeom prst="rect">
            <a:avLst/>
          </a:prstGeom>
          <a:solidFill>
            <a:srgbClr val="A98A50"/>
          </a:solidFill>
          <a:ln w="10160">
            <a:solidFill>
              <a:srgbClr val="A98A50"/>
            </a:solidFill>
            <a:prstDash val="solid"/>
          </a:ln>
        </p:spPr>
      </p:sp>
      <p:sp>
        <p:nvSpPr>
          <p:cNvPr id="6" name="Text 4"/>
          <p:cNvSpPr/>
          <p:nvPr/>
        </p:nvSpPr>
        <p:spPr>
          <a:xfrm>
            <a:off x="8366760" y="2267712"/>
            <a:ext cx="2697480" cy="292608"/>
          </a:xfrm>
          <a:prstGeom prst="rect">
            <a:avLst/>
          </a:prstGeom>
          <a:noFill/>
          <a:ln/>
        </p:spPr>
        <p:txBody>
          <a:bodyPr wrap="square" lIns="0" tIns="0" rIns="0" bIns="0" rtlCol="0" anchor="ctr"/>
          <a:lstStyle/>
          <a:p>
            <a:pPr rtl="1" algn="r" indent="0" marL="0">
              <a:buNone/>
            </a:pPr>
            <a:r>
              <a:rPr lang="en-US" sz="1200" b="1" dirty="0">
                <a:solidFill>
                  <a:srgbClr val="60736B"/>
                </a:solidFill>
                <a:latin typeface="Noto Sans Arabic" pitchFamily="34" charset="0"/>
                <a:ea typeface="Noto Sans Arabic" pitchFamily="34" charset="-122"/>
                <a:cs typeface="Noto Sans Arabic" pitchFamily="34" charset="-120"/>
              </a:rPr>
              <a:t>الخيار</a:t>
            </a:r>
            <a:endParaRPr lang="en-US" sz="1200" dirty="0"/>
          </a:p>
        </p:txBody>
      </p:sp>
      <p:sp>
        <p:nvSpPr>
          <p:cNvPr id="7" name="Text 5"/>
          <p:cNvSpPr/>
          <p:nvPr/>
        </p:nvSpPr>
        <p:spPr>
          <a:xfrm>
            <a:off x="960120" y="2267712"/>
            <a:ext cx="7132320" cy="292608"/>
          </a:xfrm>
          <a:prstGeom prst="rect">
            <a:avLst/>
          </a:prstGeom>
          <a:noFill/>
          <a:ln/>
        </p:spPr>
        <p:txBody>
          <a:bodyPr wrap="square" lIns="0" tIns="0" rIns="0" bIns="0" rtlCol="0" anchor="ctr"/>
          <a:lstStyle/>
          <a:p>
            <a:pPr rtl="1" algn="r" indent="0" marL="0">
              <a:buNone/>
            </a:pPr>
            <a:r>
              <a:rPr lang="en-US" sz="1200" b="1" dirty="0">
                <a:solidFill>
                  <a:srgbClr val="60736B"/>
                </a:solidFill>
                <a:latin typeface="Noto Sans Arabic" pitchFamily="34" charset="0"/>
                <a:ea typeface="Noto Sans Arabic" pitchFamily="34" charset="-122"/>
                <a:cs typeface="Noto Sans Arabic" pitchFamily="34" charset="-120"/>
              </a:rPr>
              <a:t>المفاضلة وما تعنيه</a:t>
            </a:r>
            <a:endParaRPr lang="en-US" sz="1200" dirty="0"/>
          </a:p>
        </p:txBody>
      </p:sp>
      <p:sp>
        <p:nvSpPr>
          <p:cNvPr id="8" name="Shape 6"/>
          <p:cNvSpPr/>
          <p:nvPr/>
        </p:nvSpPr>
        <p:spPr>
          <a:xfrm>
            <a:off x="868680" y="2660904"/>
            <a:ext cx="10515600" cy="0"/>
          </a:xfrm>
          <a:prstGeom prst="line">
            <a:avLst/>
          </a:prstGeom>
          <a:noFill/>
          <a:ln w="12700">
            <a:solidFill>
              <a:srgbClr val="A98A50"/>
            </a:solidFill>
            <a:prstDash val="solid"/>
          </a:ln>
        </p:spPr>
      </p:sp>
      <p:sp>
        <p:nvSpPr>
          <p:cNvPr id="9" name="Shape 7"/>
          <p:cNvSpPr/>
          <p:nvPr/>
        </p:nvSpPr>
        <p:spPr>
          <a:xfrm>
            <a:off x="896112" y="2743200"/>
            <a:ext cx="10469880" cy="701040"/>
          </a:xfrm>
          <a:prstGeom prst="rect">
            <a:avLst/>
          </a:prstGeom>
          <a:solidFill>
            <a:srgbClr val="E6ECE4"/>
          </a:solidFill>
          <a:ln w="10160">
            <a:solidFill>
              <a:srgbClr val="A98A50"/>
            </a:solidFill>
            <a:prstDash val="solid"/>
          </a:ln>
        </p:spPr>
      </p:sp>
      <p:sp>
        <p:nvSpPr>
          <p:cNvPr id="10" name="Text 8"/>
          <p:cNvSpPr/>
          <p:nvPr/>
        </p:nvSpPr>
        <p:spPr>
          <a:xfrm>
            <a:off x="8366760" y="2761488"/>
            <a:ext cx="2697480" cy="680314"/>
          </a:xfrm>
          <a:prstGeom prst="rect">
            <a:avLst/>
          </a:prstGeom>
          <a:noFill/>
          <a:ln/>
        </p:spPr>
        <p:txBody>
          <a:bodyPr wrap="square" lIns="0" tIns="0" rIns="0" bIns="0" rtlCol="0" anchor="ctr"/>
          <a:lstStyle/>
          <a:p>
            <a:pPr rtl="1" algn="r" indent="0" marL="0">
              <a:buNone/>
            </a:pPr>
            <a:r>
              <a:rPr lang="en-US" sz="1800" b="1" dirty="0">
                <a:solidFill>
                  <a:srgbClr val="24584C"/>
                </a:solidFill>
                <a:latin typeface="Noto Sans Arabic" pitchFamily="34" charset="0"/>
                <a:ea typeface="Noto Sans Arabic" pitchFamily="34" charset="-122"/>
                <a:cs typeface="Noto Sans Arabic" pitchFamily="34" charset="-120"/>
              </a:rPr>
              <a:t>تكييف مرحلي</a:t>
            </a:r>
            <a:endParaRPr lang="en-US" sz="1800" dirty="0"/>
          </a:p>
        </p:txBody>
      </p:sp>
      <p:sp>
        <p:nvSpPr>
          <p:cNvPr id="11" name="Text 9"/>
          <p:cNvSpPr/>
          <p:nvPr/>
        </p:nvSpPr>
        <p:spPr>
          <a:xfrm>
            <a:off x="960120" y="2798064"/>
            <a:ext cx="7132320" cy="701040"/>
          </a:xfrm>
          <a:prstGeom prst="rect">
            <a:avLst/>
          </a:prstGeom>
          <a:noFill/>
          <a:ln/>
        </p:spPr>
        <p:txBody>
          <a:bodyPr wrap="square" lIns="0" tIns="0" rIns="0" bIns="0" rtlCol="0" anchor="ctr"/>
          <a:lstStyle/>
          <a:p>
            <a:pPr rtl="1" algn="r" indent="0" marL="0">
              <a:buNone/>
            </a:pPr>
            <a:r>
              <a:rPr lang="en-US" sz="1700" dirty="0">
                <a:solidFill>
                  <a:srgbClr val="183D35"/>
                </a:solidFill>
                <a:latin typeface="Noto Sans Arabic" pitchFamily="34" charset="0"/>
                <a:ea typeface="Noto Sans Arabic" pitchFamily="34" charset="-122"/>
                <a:cs typeface="Noto Sans Arabic" pitchFamily="34" charset="-120"/>
              </a:rPr>
              <a:t>يبني المنهج داخل نطاق محدود مع تعلم واقعي.</a:t>
            </a:r>
            <a:endParaRPr lang="en-US" sz="1700" dirty="0"/>
          </a:p>
        </p:txBody>
      </p:sp>
      <p:sp>
        <p:nvSpPr>
          <p:cNvPr id="12" name="Shape 10"/>
          <p:cNvSpPr/>
          <p:nvPr/>
        </p:nvSpPr>
        <p:spPr>
          <a:xfrm>
            <a:off x="896112" y="3489960"/>
            <a:ext cx="10469880" cy="0"/>
          </a:xfrm>
          <a:prstGeom prst="line">
            <a:avLst/>
          </a:prstGeom>
          <a:noFill/>
          <a:ln w="12700">
            <a:solidFill>
              <a:srgbClr val="C9CEC1"/>
            </a:solidFill>
            <a:prstDash val="solid"/>
          </a:ln>
        </p:spPr>
      </p:sp>
      <p:sp>
        <p:nvSpPr>
          <p:cNvPr id="13" name="Text 11"/>
          <p:cNvSpPr/>
          <p:nvPr/>
        </p:nvSpPr>
        <p:spPr>
          <a:xfrm>
            <a:off x="8366760" y="3517392"/>
            <a:ext cx="2697480" cy="680314"/>
          </a:xfrm>
          <a:prstGeom prst="rect">
            <a:avLst/>
          </a:prstGeom>
          <a:noFill/>
          <a:ln/>
        </p:spPr>
        <p:txBody>
          <a:bodyPr wrap="square" lIns="0" tIns="0" rIns="0" bIns="0" rtlCol="0" anchor="ctr"/>
          <a:lstStyle/>
          <a:p>
            <a:pPr rtl="1" algn="r" indent="0" marL="0">
              <a:buNone/>
            </a:pPr>
            <a:r>
              <a:rPr lang="en-US" sz="1800" b="1" dirty="0">
                <a:solidFill>
                  <a:srgbClr val="24584C"/>
                </a:solidFill>
                <a:latin typeface="Noto Sans Arabic" pitchFamily="34" charset="0"/>
                <a:ea typeface="Noto Sans Arabic" pitchFamily="34" charset="-122"/>
                <a:cs typeface="Noto Sans Arabic" pitchFamily="34" charset="-120"/>
              </a:rPr>
              <a:t>واجهة فقط</a:t>
            </a:r>
            <a:endParaRPr lang="en-US" sz="1800" dirty="0"/>
          </a:p>
        </p:txBody>
      </p:sp>
      <p:sp>
        <p:nvSpPr>
          <p:cNvPr id="14" name="Text 12"/>
          <p:cNvSpPr/>
          <p:nvPr/>
        </p:nvSpPr>
        <p:spPr>
          <a:xfrm>
            <a:off x="960120" y="3517392"/>
            <a:ext cx="7132320" cy="719328"/>
          </a:xfrm>
          <a:prstGeom prst="rect">
            <a:avLst/>
          </a:prstGeom>
          <a:noFill/>
          <a:ln/>
        </p:spPr>
        <p:txBody>
          <a:bodyPr wrap="square" lIns="0" tIns="0" rIns="0" bIns="0" rtlCol="0" anchor="ctr"/>
          <a:lstStyle/>
          <a:p>
            <a:pPr rtl="1" algn="r" indent="0" marL="0">
              <a:buNone/>
            </a:pPr>
            <a:r>
              <a:rPr lang="en-US" sz="1700" dirty="0">
                <a:solidFill>
                  <a:srgbClr val="183D35"/>
                </a:solidFill>
                <a:latin typeface="Noto Sans Arabic" pitchFamily="34" charset="0"/>
                <a:ea typeface="Noto Sans Arabic" pitchFamily="34" charset="-122"/>
                <a:cs typeface="Noto Sans Arabic" pitchFamily="34" charset="-120"/>
              </a:rPr>
              <a:t>يحسن الشاشة الحالية سريعاً من دون معالجة الرحلة.</a:t>
            </a:r>
            <a:endParaRPr lang="en-US" sz="1700" dirty="0"/>
          </a:p>
        </p:txBody>
      </p:sp>
      <p:sp>
        <p:nvSpPr>
          <p:cNvPr id="15" name="Shape 13"/>
          <p:cNvSpPr/>
          <p:nvPr/>
        </p:nvSpPr>
        <p:spPr>
          <a:xfrm>
            <a:off x="896112" y="4245864"/>
            <a:ext cx="10469880" cy="0"/>
          </a:xfrm>
          <a:prstGeom prst="line">
            <a:avLst/>
          </a:prstGeom>
          <a:noFill/>
          <a:ln w="12700">
            <a:solidFill>
              <a:srgbClr val="C9CEC1"/>
            </a:solidFill>
            <a:prstDash val="solid"/>
          </a:ln>
        </p:spPr>
      </p:sp>
      <p:sp>
        <p:nvSpPr>
          <p:cNvPr id="16" name="Text 14"/>
          <p:cNvSpPr/>
          <p:nvPr/>
        </p:nvSpPr>
        <p:spPr>
          <a:xfrm>
            <a:off x="8366760" y="4273296"/>
            <a:ext cx="2697480" cy="680314"/>
          </a:xfrm>
          <a:prstGeom prst="rect">
            <a:avLst/>
          </a:prstGeom>
          <a:noFill/>
          <a:ln/>
        </p:spPr>
        <p:txBody>
          <a:bodyPr wrap="square" lIns="0" tIns="0" rIns="0" bIns="0" rtlCol="0" anchor="ctr"/>
          <a:lstStyle/>
          <a:p>
            <a:pPr rtl="1" algn="r" indent="0" marL="0">
              <a:buNone/>
            </a:pPr>
            <a:r>
              <a:rPr lang="en-US" sz="1800" b="1" dirty="0">
                <a:solidFill>
                  <a:srgbClr val="24584C"/>
                </a:solidFill>
                <a:latin typeface="Noto Sans Arabic" pitchFamily="34" charset="0"/>
                <a:ea typeface="Noto Sans Arabic" pitchFamily="34" charset="-122"/>
                <a:cs typeface="Noto Sans Arabic" pitchFamily="34" charset="-120"/>
              </a:rPr>
              <a:t>توسع مؤسسي</a:t>
            </a:r>
            <a:endParaRPr lang="en-US" sz="1800" dirty="0"/>
          </a:p>
        </p:txBody>
      </p:sp>
      <p:sp>
        <p:nvSpPr>
          <p:cNvPr id="17" name="Text 15"/>
          <p:cNvSpPr/>
          <p:nvPr/>
        </p:nvSpPr>
        <p:spPr>
          <a:xfrm>
            <a:off x="960120" y="4273296"/>
            <a:ext cx="7132320" cy="719328"/>
          </a:xfrm>
          <a:prstGeom prst="rect">
            <a:avLst/>
          </a:prstGeom>
          <a:noFill/>
          <a:ln/>
        </p:spPr>
        <p:txBody>
          <a:bodyPr wrap="square" lIns="0" tIns="0" rIns="0" bIns="0" rtlCol="0" anchor="ctr"/>
          <a:lstStyle/>
          <a:p>
            <a:pPr rtl="1" algn="r" indent="0" marL="0">
              <a:buNone/>
            </a:pPr>
            <a:r>
              <a:rPr lang="en-US" sz="1700" dirty="0">
                <a:solidFill>
                  <a:srgbClr val="183D35"/>
                </a:solidFill>
                <a:latin typeface="Noto Sans Arabic" pitchFamily="34" charset="0"/>
                <a:ea typeface="Noto Sans Arabic" pitchFamily="34" charset="-122"/>
                <a:cs typeface="Noto Sans Arabic" pitchFamily="34" charset="-120"/>
              </a:rPr>
              <a:t>ينقل المنهج إلى خدمات أكثر وباتساق أعلى.</a:t>
            </a:r>
            <a:endParaRPr lang="en-US" sz="1700" dirty="0"/>
          </a:p>
        </p:txBody>
      </p:sp>
      <p:sp>
        <p:nvSpPr>
          <p:cNvPr id="18" name="Shape 16"/>
          <p:cNvSpPr/>
          <p:nvPr/>
        </p:nvSpPr>
        <p:spPr>
          <a:xfrm>
            <a:off x="896112" y="5065776"/>
            <a:ext cx="5010912" cy="640080"/>
          </a:xfrm>
          <a:prstGeom prst="rect">
            <a:avLst/>
          </a:prstGeom>
          <a:solidFill>
            <a:srgbClr val="E6ECE4"/>
          </a:solidFill>
          <a:ln w="10160">
            <a:solidFill>
              <a:srgbClr val="E6ECE4"/>
            </a:solidFill>
            <a:prstDash val="solid"/>
          </a:ln>
        </p:spPr>
      </p:sp>
      <p:sp>
        <p:nvSpPr>
          <p:cNvPr id="19" name="Shape 17"/>
          <p:cNvSpPr/>
          <p:nvPr/>
        </p:nvSpPr>
        <p:spPr>
          <a:xfrm>
            <a:off x="6190488" y="5065776"/>
            <a:ext cx="4846320" cy="640080"/>
          </a:xfrm>
          <a:prstGeom prst="rect">
            <a:avLst/>
          </a:prstGeom>
          <a:solidFill>
            <a:srgbClr val="FBFAF5"/>
          </a:solidFill>
          <a:ln w="10160">
            <a:solidFill>
              <a:srgbClr val="C9CEC1"/>
            </a:solidFill>
            <a:prstDash val="solid"/>
          </a:ln>
        </p:spPr>
      </p:sp>
      <p:sp>
        <p:nvSpPr>
          <p:cNvPr id="20" name="Text 18"/>
          <p:cNvSpPr/>
          <p:nvPr/>
        </p:nvSpPr>
        <p:spPr>
          <a:xfrm>
            <a:off x="1078992" y="5093208"/>
            <a:ext cx="4645152" cy="146304"/>
          </a:xfrm>
          <a:prstGeom prst="rect">
            <a:avLst/>
          </a:prstGeom>
          <a:noFill/>
          <a:ln/>
        </p:spPr>
        <p:txBody>
          <a:bodyPr wrap="square" lIns="0" tIns="0" rIns="0" bIns="0" rtlCol="0" anchor="ctr"/>
          <a:lstStyle/>
          <a:p>
            <a:pPr rtl="1" algn="r" indent="0" marL="0">
              <a:buNone/>
            </a:pPr>
            <a:r>
              <a:rPr lang="en-US" sz="1100" b="1" dirty="0">
                <a:solidFill>
                  <a:srgbClr val="24584C"/>
                </a:solidFill>
                <a:latin typeface="Noto Sans Arabic" pitchFamily="34" charset="0"/>
                <a:ea typeface="Noto Sans Arabic" pitchFamily="34" charset="-122"/>
                <a:cs typeface="Noto Sans Arabic" pitchFamily="34" charset="-120"/>
              </a:rPr>
              <a:t>القرار الآن</a:t>
            </a:r>
            <a:endParaRPr lang="en-US" sz="1100" dirty="0"/>
          </a:p>
        </p:txBody>
      </p:sp>
      <p:sp>
        <p:nvSpPr>
          <p:cNvPr id="21" name="Text 19"/>
          <p:cNvSpPr/>
          <p:nvPr/>
        </p:nvSpPr>
        <p:spPr>
          <a:xfrm>
            <a:off x="6373368" y="5093208"/>
            <a:ext cx="4480560" cy="146304"/>
          </a:xfrm>
          <a:prstGeom prst="rect">
            <a:avLst/>
          </a:prstGeom>
          <a:noFill/>
          <a:ln/>
        </p:spPr>
        <p:txBody>
          <a:bodyPr wrap="square" lIns="0" tIns="0" rIns="0" bIns="0" rtlCol="0" anchor="ctr"/>
          <a:lstStyle/>
          <a:p>
            <a:pPr rtl="1" algn="r" indent="0" marL="0">
              <a:buNone/>
            </a:pPr>
            <a:r>
              <a:rPr lang="en-US" sz="1100" b="1" dirty="0">
                <a:solidFill>
                  <a:srgbClr val="8C5748"/>
                </a:solidFill>
                <a:latin typeface="Noto Sans Arabic" pitchFamily="34" charset="0"/>
                <a:ea typeface="Noto Sans Arabic" pitchFamily="34" charset="-122"/>
                <a:cs typeface="Noto Sans Arabic" pitchFamily="34" charset="-120"/>
              </a:rPr>
              <a:t>يحتاج تأكيداً</a:t>
            </a:r>
            <a:endParaRPr lang="en-US" sz="1100" dirty="0"/>
          </a:p>
        </p:txBody>
      </p:sp>
      <p:sp>
        <p:nvSpPr>
          <p:cNvPr id="22" name="Text 20"/>
          <p:cNvSpPr/>
          <p:nvPr/>
        </p:nvSpPr>
        <p:spPr>
          <a:xfrm>
            <a:off x="1078992" y="5257800"/>
            <a:ext cx="4645152" cy="429768"/>
          </a:xfrm>
          <a:prstGeom prst="rect">
            <a:avLst/>
          </a:prstGeom>
          <a:noFill/>
          <a:ln/>
        </p:spPr>
        <p:txBody>
          <a:bodyPr wrap="square" lIns="0" tIns="0" rIns="0" bIns="0" rtlCol="0" anchor="ctr"/>
          <a:lstStyle/>
          <a:p>
            <a:pPr rtl="1" algn="r" indent="0" marL="0">
              <a:buNone/>
            </a:pPr>
            <a:r>
              <a:rPr lang="en-US" sz="1400" b="1" dirty="0">
                <a:solidFill>
                  <a:srgbClr val="24584C"/>
                </a:solidFill>
                <a:latin typeface="Noto Sans Arabic" pitchFamily="34" charset="0"/>
                <a:ea typeface="Noto Sans Arabic" pitchFamily="34" charset="-122"/>
                <a:cs typeface="Noto Sans Arabic" pitchFamily="34" charset="-120"/>
              </a:rPr>
              <a:t>يُختار التكييف المرحلي عندما يكون الهدف جوهرياً.</a:t>
            </a:r>
            <a:endParaRPr lang="en-US" sz="1400" dirty="0"/>
          </a:p>
        </p:txBody>
      </p:sp>
      <p:sp>
        <p:nvSpPr>
          <p:cNvPr id="23" name="Text 21"/>
          <p:cNvSpPr/>
          <p:nvPr/>
        </p:nvSpPr>
        <p:spPr>
          <a:xfrm>
            <a:off x="6373368" y="5257800"/>
            <a:ext cx="4480560" cy="429768"/>
          </a:xfrm>
          <a:prstGeom prst="rect">
            <a:avLst/>
          </a:prstGeom>
          <a:noFill/>
          <a:ln/>
        </p:spPr>
        <p:txBody>
          <a:bodyPr wrap="square" lIns="0" tIns="0" rIns="0" bIns="0" rtlCol="0" anchor="ctr"/>
          <a:lstStyle/>
          <a:p>
            <a:pPr rtl="1" algn="r" indent="0" marL="0">
              <a:buNone/>
            </a:pPr>
            <a:r>
              <a:rPr lang="en-US" sz="1400" b="1" dirty="0">
                <a:solidFill>
                  <a:srgbClr val="8C5748"/>
                </a:solidFill>
                <a:latin typeface="Noto Sans Arabic" pitchFamily="34" charset="0"/>
                <a:ea typeface="Noto Sans Arabic" pitchFamily="34" charset="-122"/>
                <a:cs typeface="Noto Sans Arabic" pitchFamily="34" charset="-120"/>
              </a:rPr>
              <a:t>يبقى التوسع المؤسسي خياراً لاحقاً عند تحقق شروطه.</a:t>
            </a:r>
            <a:endParaRPr lang="en-US" sz="1400" dirty="0"/>
          </a:p>
        </p:txBody>
      </p:sp>
      <p:sp>
        <p:nvSpPr>
          <p:cNvPr id="24" name="Shape 22"/>
          <p:cNvSpPr/>
          <p:nvPr/>
        </p:nvSpPr>
        <p:spPr>
          <a:xfrm>
            <a:off x="868680" y="5797296"/>
            <a:ext cx="10469880" cy="22860"/>
          </a:xfrm>
          <a:prstGeom prst="rect">
            <a:avLst/>
          </a:prstGeom>
          <a:solidFill>
            <a:srgbClr val="A98A50"/>
          </a:solidFill>
          <a:ln w="10160">
            <a:solidFill>
              <a:srgbClr val="A98A50"/>
            </a:solidFill>
            <a:prstDash val="solid"/>
          </a:ln>
        </p:spPr>
      </p:sp>
      <p:sp>
        <p:nvSpPr>
          <p:cNvPr id="25" name="Text 23"/>
          <p:cNvSpPr/>
          <p:nvPr/>
        </p:nvSpPr>
        <p:spPr>
          <a:xfrm>
            <a:off x="914400" y="5870448"/>
            <a:ext cx="10241280" cy="530352"/>
          </a:xfrm>
          <a:prstGeom prst="rect">
            <a:avLst/>
          </a:prstGeom>
          <a:noFill/>
          <a:ln/>
        </p:spPr>
        <p:txBody>
          <a:bodyPr wrap="square" lIns="0" tIns="0" rIns="0" bIns="0" rtlCol="0" anchor="ctr"/>
          <a:lstStyle/>
          <a:p>
            <a:pPr rtl="1" algn="r" indent="0" marL="0">
              <a:buNone/>
            </a:pPr>
            <a:r>
              <a:rPr lang="en-US" sz="1600" b="1" dirty="0">
                <a:solidFill>
                  <a:srgbClr val="24584C"/>
                </a:solidFill>
                <a:latin typeface="Noto Sans Arabic" pitchFamily="34" charset="0"/>
                <a:ea typeface="Noto Sans Arabic" pitchFamily="34" charset="-122"/>
                <a:cs typeface="Noto Sans Arabic" pitchFamily="34" charset="-120"/>
              </a:rPr>
              <a:t>اختاروا التكييف المرحلي، ولا تكتفوا بتحسينات واجهة منفصلة.</a:t>
            </a:r>
            <a:endParaRPr lang="en-US" sz="1600" dirty="0"/>
          </a:p>
        </p:txBody>
      </p:sp>
      <p:sp>
        <p:nvSpPr>
          <p:cNvPr id="26" name="Text 24"/>
          <p:cNvSpPr/>
          <p:nvPr/>
        </p:nvSpPr>
        <p:spPr>
          <a:xfrm>
            <a:off x="731520" y="6565392"/>
            <a:ext cx="10789920" cy="164592"/>
          </a:xfrm>
          <a:prstGeom prst="rect">
            <a:avLst/>
          </a:prstGeom>
          <a:noFill/>
          <a:ln/>
        </p:spPr>
        <p:txBody>
          <a:bodyPr wrap="square" lIns="0" tIns="0" rIns="0" bIns="0" rtlCol="0" anchor="ctr"/>
          <a:lstStyle/>
          <a:p>
            <a:pPr rtl="1" algn="r" indent="0" marL="0">
              <a:buNone/>
            </a:pPr>
            <a:r>
              <a:rPr lang="en-US" sz="800" dirty="0">
                <a:solidFill>
                  <a:srgbClr val="60736B"/>
                </a:solidFill>
                <a:latin typeface="Noto Sans Arabic" pitchFamily="34" charset="0"/>
                <a:ea typeface="Noto Sans Arabic" pitchFamily="34" charset="-122"/>
                <a:cs typeface="Noto Sans Arabic" pitchFamily="34" charset="-120"/>
              </a:rPr>
              <a:t>مسودة · بانتظار القبول اليدوي  |  8/9</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2E8"/>
        </a:solidFill>
      </p:bgPr>
    </p:bg>
    <p:spTree>
      <p:nvGrpSpPr>
        <p:cNvPr id="1" name=""/>
        <p:cNvGrpSpPr/>
        <p:nvPr/>
      </p:nvGrpSpPr>
      <p:grpSpPr>
        <a:xfrm>
          <a:off x="0" y="0"/>
          <a:ext cx="0" cy="0"/>
          <a:chOff x="0" y="0"/>
          <a:chExt cx="0" cy="0"/>
        </a:xfrm>
      </p:grpSpPr>
      <p:sp>
        <p:nvSpPr>
          <p:cNvPr id="2" name="Text 0"/>
          <p:cNvSpPr/>
          <p:nvPr/>
        </p:nvSpPr>
        <p:spPr>
          <a:xfrm>
            <a:off x="658368" y="228600"/>
            <a:ext cx="6126480" cy="219456"/>
          </a:xfrm>
          <a:prstGeom prst="rect">
            <a:avLst/>
          </a:prstGeom>
          <a:noFill/>
          <a:ln/>
        </p:spPr>
        <p:txBody>
          <a:bodyPr wrap="square" lIns="0" tIns="0" rIns="0" bIns="0" rtlCol="0" anchor="ctr"/>
          <a:lstStyle/>
          <a:p>
            <a:pPr rtl="1" algn="r" indent="0" marL="0">
              <a:buNone/>
            </a:pPr>
            <a:r>
              <a:rPr lang="en-US" sz="900" b="1" dirty="0">
                <a:solidFill>
                  <a:srgbClr val="60736B"/>
                </a:solidFill>
                <a:latin typeface="Noto Sans Arabic" pitchFamily="34" charset="0"/>
                <a:ea typeface="Noto Sans Arabic" pitchFamily="34" charset="-122"/>
                <a:cs typeface="Noto Sans Arabic" pitchFamily="34" charset="-120"/>
              </a:rPr>
              <a:t>بصيرة  /  موجز قيادي</a:t>
            </a:r>
            <a:endParaRPr lang="en-US" sz="900" dirty="0"/>
          </a:p>
        </p:txBody>
      </p:sp>
      <p:sp>
        <p:nvSpPr>
          <p:cNvPr id="3" name="Text 1"/>
          <p:cNvSpPr/>
          <p:nvPr/>
        </p:nvSpPr>
        <p:spPr>
          <a:xfrm>
            <a:off x="749808" y="502920"/>
            <a:ext cx="10680192" cy="1225296"/>
          </a:xfrm>
          <a:prstGeom prst="rect">
            <a:avLst/>
          </a:prstGeom>
          <a:noFill/>
          <a:ln/>
        </p:spPr>
        <p:txBody>
          <a:bodyPr wrap="square" lIns="0" tIns="0" rIns="0" bIns="0" rtlCol="0" anchor="ctr"/>
          <a:lstStyle/>
          <a:p>
            <a:pPr rtl="1" algn="r" indent="0" marL="0">
              <a:buNone/>
            </a:pPr>
            <a:r>
              <a:rPr lang="en-US" sz="2800" b="1" dirty="0">
                <a:solidFill>
                  <a:srgbClr val="183D35"/>
                </a:solidFill>
                <a:latin typeface="Noto Sans Arabic" pitchFamily="34" charset="0"/>
                <a:ea typeface="Noto Sans Arabic" pitchFamily="34" charset="-122"/>
                <a:cs typeface="Noto Sans Arabic" pitchFamily="34" charset="-120"/>
              </a:rPr>
              <a:t>احسموا المنهج الآن، وأجّلوا القرارات التنظيمية المشروطة.</a:t>
            </a:r>
            <a:endParaRPr lang="en-US" sz="2800" dirty="0"/>
          </a:p>
        </p:txBody>
      </p:sp>
      <p:sp>
        <p:nvSpPr>
          <p:cNvPr id="4" name="Text 2"/>
          <p:cNvSpPr/>
          <p:nvPr/>
        </p:nvSpPr>
        <p:spPr>
          <a:xfrm>
            <a:off x="768096" y="1773936"/>
            <a:ext cx="10561320" cy="457200"/>
          </a:xfrm>
          <a:prstGeom prst="rect">
            <a:avLst/>
          </a:prstGeom>
          <a:noFill/>
          <a:ln/>
        </p:spPr>
        <p:txBody>
          <a:bodyPr wrap="square" lIns="0" tIns="0" rIns="0" bIns="0" rtlCol="0" anchor="ctr"/>
          <a:lstStyle/>
          <a:p>
            <a:pPr rtl="1" algn="r" indent="0" marL="0">
              <a:buNone/>
            </a:pPr>
            <a:r>
              <a:rPr lang="en-US" sz="1600" dirty="0">
                <a:solidFill>
                  <a:srgbClr val="60736B"/>
                </a:solidFill>
                <a:latin typeface="Noto Sans Arabic" pitchFamily="34" charset="0"/>
                <a:ea typeface="Noto Sans Arabic" pitchFamily="34" charset="-122"/>
                <a:cs typeface="Noto Sans Arabic" pitchFamily="34" charset="-120"/>
              </a:rPr>
              <a:t>حدود النقل المحلي تتوقف على الولاية والنظام والسياسات والقدرة، وهي غير معلومة هنا.</a:t>
            </a:r>
            <a:endParaRPr lang="en-US" sz="1600" dirty="0"/>
          </a:p>
        </p:txBody>
      </p:sp>
      <p:sp>
        <p:nvSpPr>
          <p:cNvPr id="5" name="Shape 3"/>
          <p:cNvSpPr/>
          <p:nvPr/>
        </p:nvSpPr>
        <p:spPr>
          <a:xfrm>
            <a:off x="11503152" y="502920"/>
            <a:ext cx="50292" cy="1225296"/>
          </a:xfrm>
          <a:prstGeom prst="rect">
            <a:avLst/>
          </a:prstGeom>
          <a:solidFill>
            <a:srgbClr val="A98A50"/>
          </a:solidFill>
          <a:ln w="10160">
            <a:solidFill>
              <a:srgbClr val="A98A50"/>
            </a:solidFill>
            <a:prstDash val="solid"/>
          </a:ln>
        </p:spPr>
      </p:sp>
      <p:sp>
        <p:nvSpPr>
          <p:cNvPr id="6" name="Shape 4"/>
          <p:cNvSpPr/>
          <p:nvPr/>
        </p:nvSpPr>
        <p:spPr>
          <a:xfrm>
            <a:off x="868680" y="2286000"/>
            <a:ext cx="10469880" cy="1572768"/>
          </a:xfrm>
          <a:prstGeom prst="rect">
            <a:avLst/>
          </a:prstGeom>
          <a:solidFill>
            <a:srgbClr val="24584C"/>
          </a:solidFill>
          <a:ln w="10160">
            <a:solidFill>
              <a:srgbClr val="24584C"/>
            </a:solidFill>
            <a:prstDash val="solid"/>
          </a:ln>
        </p:spPr>
      </p:sp>
      <p:sp>
        <p:nvSpPr>
          <p:cNvPr id="7" name="Text 5"/>
          <p:cNvSpPr/>
          <p:nvPr/>
        </p:nvSpPr>
        <p:spPr>
          <a:xfrm>
            <a:off x="1143000" y="2395728"/>
            <a:ext cx="9921240" cy="1353312"/>
          </a:xfrm>
          <a:prstGeom prst="rect">
            <a:avLst/>
          </a:prstGeom>
          <a:noFill/>
          <a:ln/>
        </p:spPr>
        <p:txBody>
          <a:bodyPr wrap="square" lIns="0" tIns="0" rIns="0" bIns="0" rtlCol="0" anchor="ctr"/>
          <a:lstStyle/>
          <a:p>
            <a:pPr rtl="1" algn="r" indent="0" marL="0">
              <a:buNone/>
            </a:pPr>
            <a:r>
              <a:rPr lang="en-US" sz="2300" b="1" dirty="0">
                <a:solidFill>
                  <a:srgbClr val="FBFAF5"/>
                </a:solidFill>
                <a:latin typeface="Noto Sans Arabic" pitchFamily="34" charset="0"/>
                <a:ea typeface="Noto Sans Arabic" pitchFamily="34" charset="-122"/>
                <a:cs typeface="Noto Sans Arabic" pitchFamily="34" charset="-120"/>
              </a:rPr>
              <a:t>قسّموا القرارات إلى فوري، ومشروط، ومؤجل.</a:t>
            </a:r>
            <a:endParaRPr lang="en-US" sz="2300" dirty="0"/>
          </a:p>
        </p:txBody>
      </p:sp>
      <p:sp>
        <p:nvSpPr>
          <p:cNvPr id="8" name="Shape 6"/>
          <p:cNvSpPr/>
          <p:nvPr/>
        </p:nvSpPr>
        <p:spPr>
          <a:xfrm>
            <a:off x="7958328" y="3986784"/>
            <a:ext cx="3380232" cy="1737360"/>
          </a:xfrm>
          <a:prstGeom prst="rect">
            <a:avLst/>
          </a:prstGeom>
          <a:solidFill>
            <a:srgbClr val="E6ECE4"/>
          </a:solidFill>
          <a:ln w="10160">
            <a:solidFill>
              <a:srgbClr val="A98A50"/>
            </a:solidFill>
            <a:prstDash val="solid"/>
          </a:ln>
        </p:spPr>
      </p:sp>
      <p:sp>
        <p:nvSpPr>
          <p:cNvPr id="9" name="Text 7"/>
          <p:cNvSpPr/>
          <p:nvPr/>
        </p:nvSpPr>
        <p:spPr>
          <a:xfrm>
            <a:off x="8141208" y="4069080"/>
            <a:ext cx="3014472" cy="182880"/>
          </a:xfrm>
          <a:prstGeom prst="rect">
            <a:avLst/>
          </a:prstGeom>
          <a:noFill/>
          <a:ln/>
        </p:spPr>
        <p:txBody>
          <a:bodyPr wrap="square" lIns="0" tIns="0" rIns="0" bIns="0" rtlCol="0" anchor="ctr"/>
          <a:lstStyle/>
          <a:p>
            <a:pPr rtl="1" algn="r" indent="0" marL="0">
              <a:buNone/>
            </a:pPr>
            <a:r>
              <a:rPr lang="en-US" sz="1100" b="1" dirty="0">
                <a:solidFill>
                  <a:srgbClr val="8C5748"/>
                </a:solidFill>
                <a:latin typeface="Noto Sans Arabic" pitchFamily="34" charset="0"/>
                <a:ea typeface="Noto Sans Arabic" pitchFamily="34" charset="-122"/>
                <a:cs typeface="Noto Sans Arabic" pitchFamily="34" charset="-120"/>
              </a:rPr>
              <a:t>الخيار الموصى به</a:t>
            </a:r>
            <a:endParaRPr lang="en-US" sz="1100" dirty="0"/>
          </a:p>
        </p:txBody>
      </p:sp>
      <p:sp>
        <p:nvSpPr>
          <p:cNvPr id="10" name="Text 8"/>
          <p:cNvSpPr/>
          <p:nvPr/>
        </p:nvSpPr>
        <p:spPr>
          <a:xfrm>
            <a:off x="8141208" y="4315968"/>
            <a:ext cx="3014472" cy="365760"/>
          </a:xfrm>
          <a:prstGeom prst="rect">
            <a:avLst/>
          </a:prstGeom>
          <a:noFill/>
          <a:ln/>
        </p:spPr>
        <p:txBody>
          <a:bodyPr wrap="square" lIns="0" tIns="0" rIns="0" bIns="0" rtlCol="0" anchor="ctr"/>
          <a:lstStyle/>
          <a:p>
            <a:pPr rtl="1" algn="r" indent="0" marL="0">
              <a:buNone/>
            </a:pPr>
            <a:r>
              <a:rPr lang="en-US" sz="1700" b="1" dirty="0">
                <a:solidFill>
                  <a:srgbClr val="24584C"/>
                </a:solidFill>
                <a:latin typeface="Noto Sans Arabic" pitchFamily="34" charset="0"/>
                <a:ea typeface="Noto Sans Arabic" pitchFamily="34" charset="-122"/>
                <a:cs typeface="Noto Sans Arabic" pitchFamily="34" charset="-120"/>
              </a:rPr>
              <a:t>فوري</a:t>
            </a:r>
            <a:endParaRPr lang="en-US" sz="1700" dirty="0"/>
          </a:p>
        </p:txBody>
      </p:sp>
      <p:sp>
        <p:nvSpPr>
          <p:cNvPr id="11" name="Text 9"/>
          <p:cNvSpPr/>
          <p:nvPr/>
        </p:nvSpPr>
        <p:spPr>
          <a:xfrm>
            <a:off x="8141208" y="4736592"/>
            <a:ext cx="3014472" cy="1005840"/>
          </a:xfrm>
          <a:prstGeom prst="rect">
            <a:avLst/>
          </a:prstGeom>
          <a:noFill/>
          <a:ln/>
        </p:spPr>
        <p:txBody>
          <a:bodyPr wrap="square" lIns="0" tIns="0" rIns="0" bIns="0" rtlCol="0" anchor="ctr"/>
          <a:lstStyle/>
          <a:p>
            <a:pPr rtl="1" algn="r" indent="0" marL="0">
              <a:buNone/>
            </a:pPr>
            <a:r>
              <a:rPr lang="en-US" sz="1600" dirty="0">
                <a:solidFill>
                  <a:srgbClr val="183D35"/>
                </a:solidFill>
                <a:latin typeface="Noto Sans Arabic" pitchFamily="34" charset="0"/>
                <a:ea typeface="Noto Sans Arabic" pitchFamily="34" charset="-122"/>
                <a:cs typeface="Noto Sans Arabic" pitchFamily="34" charset="-120"/>
              </a:rPr>
              <a:t>اعتماد الرحلة والبحث والإتاحة والقياس كمنهج داخلي.</a:t>
            </a:r>
            <a:endParaRPr lang="en-US" sz="1600" dirty="0"/>
          </a:p>
        </p:txBody>
      </p:sp>
      <p:sp>
        <p:nvSpPr>
          <p:cNvPr id="12" name="Shape 10"/>
          <p:cNvSpPr/>
          <p:nvPr/>
        </p:nvSpPr>
        <p:spPr>
          <a:xfrm>
            <a:off x="4413504" y="3986784"/>
            <a:ext cx="3380232" cy="1737360"/>
          </a:xfrm>
          <a:prstGeom prst="rect">
            <a:avLst/>
          </a:prstGeom>
          <a:solidFill>
            <a:srgbClr val="FBFAF5"/>
          </a:solidFill>
          <a:ln w="10160">
            <a:solidFill>
              <a:srgbClr val="C9CEC1"/>
            </a:solidFill>
            <a:prstDash val="solid"/>
          </a:ln>
        </p:spPr>
      </p:sp>
      <p:sp>
        <p:nvSpPr>
          <p:cNvPr id="13" name="Text 11"/>
          <p:cNvSpPr/>
          <p:nvPr/>
        </p:nvSpPr>
        <p:spPr>
          <a:xfrm>
            <a:off x="4596384" y="4315968"/>
            <a:ext cx="3014472" cy="365760"/>
          </a:xfrm>
          <a:prstGeom prst="rect">
            <a:avLst/>
          </a:prstGeom>
          <a:noFill/>
          <a:ln/>
        </p:spPr>
        <p:txBody>
          <a:bodyPr wrap="square" lIns="0" tIns="0" rIns="0" bIns="0" rtlCol="0" anchor="ctr"/>
          <a:lstStyle/>
          <a:p>
            <a:pPr rtl="1" algn="r" indent="0" marL="0">
              <a:buNone/>
            </a:pPr>
            <a:r>
              <a:rPr lang="en-US" sz="1700" b="1" dirty="0">
                <a:solidFill>
                  <a:srgbClr val="24584C"/>
                </a:solidFill>
                <a:latin typeface="Noto Sans Arabic" pitchFamily="34" charset="0"/>
                <a:ea typeface="Noto Sans Arabic" pitchFamily="34" charset="-122"/>
                <a:cs typeface="Noto Sans Arabic" pitchFamily="34" charset="-120"/>
              </a:rPr>
              <a:t>مشروط</a:t>
            </a:r>
            <a:endParaRPr lang="en-US" sz="1700" dirty="0"/>
          </a:p>
        </p:txBody>
      </p:sp>
      <p:sp>
        <p:nvSpPr>
          <p:cNvPr id="14" name="Text 12"/>
          <p:cNvSpPr/>
          <p:nvPr/>
        </p:nvSpPr>
        <p:spPr>
          <a:xfrm>
            <a:off x="4596384" y="4736592"/>
            <a:ext cx="3014472" cy="1005840"/>
          </a:xfrm>
          <a:prstGeom prst="rect">
            <a:avLst/>
          </a:prstGeom>
          <a:noFill/>
          <a:ln/>
        </p:spPr>
        <p:txBody>
          <a:bodyPr wrap="square" lIns="0" tIns="0" rIns="0" bIns="0" rtlCol="0" anchor="ctr"/>
          <a:lstStyle/>
          <a:p>
            <a:pPr rtl="1" algn="r" indent="0" marL="0">
              <a:buNone/>
            </a:pPr>
            <a:r>
              <a:rPr lang="en-US" sz="1600" dirty="0">
                <a:solidFill>
                  <a:srgbClr val="183D35"/>
                </a:solidFill>
                <a:latin typeface="Noto Sans Arabic" pitchFamily="34" charset="0"/>
                <a:ea typeface="Noto Sans Arabic" pitchFamily="34" charset="-122"/>
                <a:cs typeface="Noto Sans Arabic" pitchFamily="34" charset="-120"/>
              </a:rPr>
              <a:t>النشر الخارجي وبدائل القنوات وإعلانات الالتزام.</a:t>
            </a:r>
            <a:endParaRPr lang="en-US" sz="1600" dirty="0"/>
          </a:p>
        </p:txBody>
      </p:sp>
      <p:sp>
        <p:nvSpPr>
          <p:cNvPr id="15" name="Shape 13"/>
          <p:cNvSpPr/>
          <p:nvPr/>
        </p:nvSpPr>
        <p:spPr>
          <a:xfrm>
            <a:off x="868680" y="3986784"/>
            <a:ext cx="3380232" cy="1737360"/>
          </a:xfrm>
          <a:prstGeom prst="rect">
            <a:avLst/>
          </a:prstGeom>
          <a:solidFill>
            <a:srgbClr val="FBFAF5"/>
          </a:solidFill>
          <a:ln w="10160">
            <a:solidFill>
              <a:srgbClr val="C9CEC1"/>
            </a:solidFill>
            <a:prstDash val="solid"/>
          </a:ln>
        </p:spPr>
      </p:sp>
      <p:sp>
        <p:nvSpPr>
          <p:cNvPr id="16" name="Text 14"/>
          <p:cNvSpPr/>
          <p:nvPr/>
        </p:nvSpPr>
        <p:spPr>
          <a:xfrm>
            <a:off x="1051560" y="4315968"/>
            <a:ext cx="3014472" cy="365760"/>
          </a:xfrm>
          <a:prstGeom prst="rect">
            <a:avLst/>
          </a:prstGeom>
          <a:noFill/>
          <a:ln/>
        </p:spPr>
        <p:txBody>
          <a:bodyPr wrap="square" lIns="0" tIns="0" rIns="0" bIns="0" rtlCol="0" anchor="ctr"/>
          <a:lstStyle/>
          <a:p>
            <a:pPr rtl="1" algn="r" indent="0" marL="0">
              <a:buNone/>
            </a:pPr>
            <a:r>
              <a:rPr lang="en-US" sz="1700" b="1" dirty="0">
                <a:solidFill>
                  <a:srgbClr val="24584C"/>
                </a:solidFill>
                <a:latin typeface="Noto Sans Arabic" pitchFamily="34" charset="0"/>
                <a:ea typeface="Noto Sans Arabic" pitchFamily="34" charset="-122"/>
                <a:cs typeface="Noto Sans Arabic" pitchFamily="34" charset="-120"/>
              </a:rPr>
              <a:t>مؤجل</a:t>
            </a:r>
            <a:endParaRPr lang="en-US" sz="1700" dirty="0"/>
          </a:p>
        </p:txBody>
      </p:sp>
      <p:sp>
        <p:nvSpPr>
          <p:cNvPr id="17" name="Text 15"/>
          <p:cNvSpPr/>
          <p:nvPr/>
        </p:nvSpPr>
        <p:spPr>
          <a:xfrm>
            <a:off x="1051560" y="4736592"/>
            <a:ext cx="3014472" cy="1005840"/>
          </a:xfrm>
          <a:prstGeom prst="rect">
            <a:avLst/>
          </a:prstGeom>
          <a:noFill/>
          <a:ln/>
        </p:spPr>
        <p:txBody>
          <a:bodyPr wrap="square" lIns="0" tIns="0" rIns="0" bIns="0" rtlCol="0" anchor="ctr"/>
          <a:lstStyle/>
          <a:p>
            <a:pPr rtl="1" algn="r" indent="0" marL="0">
              <a:buNone/>
            </a:pPr>
            <a:r>
              <a:rPr lang="en-US" sz="1600" dirty="0">
                <a:solidFill>
                  <a:srgbClr val="183D35"/>
                </a:solidFill>
                <a:latin typeface="Noto Sans Arabic" pitchFamily="34" charset="0"/>
                <a:ea typeface="Noto Sans Arabic" pitchFamily="34" charset="-122"/>
                <a:cs typeface="Noto Sans Arabic" pitchFamily="34" charset="-120"/>
              </a:rPr>
              <a:t>التوسع المؤسسي أو العابر للجهات ينتظر وضوح التفويض.</a:t>
            </a:r>
            <a:endParaRPr lang="en-US" sz="1600" dirty="0"/>
          </a:p>
        </p:txBody>
      </p:sp>
      <p:sp>
        <p:nvSpPr>
          <p:cNvPr id="18" name="Shape 16"/>
          <p:cNvSpPr/>
          <p:nvPr/>
        </p:nvSpPr>
        <p:spPr>
          <a:xfrm>
            <a:off x="868680" y="5797296"/>
            <a:ext cx="10469880" cy="22860"/>
          </a:xfrm>
          <a:prstGeom prst="rect">
            <a:avLst/>
          </a:prstGeom>
          <a:solidFill>
            <a:srgbClr val="A98A50"/>
          </a:solidFill>
          <a:ln w="10160">
            <a:solidFill>
              <a:srgbClr val="A98A50"/>
            </a:solidFill>
            <a:prstDash val="solid"/>
          </a:ln>
        </p:spPr>
      </p:sp>
      <p:sp>
        <p:nvSpPr>
          <p:cNvPr id="19" name="Text 17"/>
          <p:cNvSpPr/>
          <p:nvPr/>
        </p:nvSpPr>
        <p:spPr>
          <a:xfrm>
            <a:off x="914400" y="5870448"/>
            <a:ext cx="10241280" cy="530352"/>
          </a:xfrm>
          <a:prstGeom prst="rect">
            <a:avLst/>
          </a:prstGeom>
          <a:noFill/>
          <a:ln/>
        </p:spPr>
        <p:txBody>
          <a:bodyPr wrap="square" lIns="0" tIns="0" rIns="0" bIns="0" rtlCol="0" anchor="ctr"/>
          <a:lstStyle/>
          <a:p>
            <a:pPr rtl="1" algn="r" indent="0" marL="0">
              <a:buNone/>
            </a:pPr>
            <a:r>
              <a:rPr lang="en-US" sz="1600" b="1" dirty="0">
                <a:solidFill>
                  <a:srgbClr val="24584C"/>
                </a:solidFill>
                <a:latin typeface="Noto Sans Arabic" pitchFamily="34" charset="0"/>
                <a:ea typeface="Noto Sans Arabic" pitchFamily="34" charset="-122"/>
                <a:cs typeface="Noto Sans Arabic" pitchFamily="34" charset="-120"/>
              </a:rPr>
              <a:t>احسموا المنهج الآن، وأنشئوا قائمة قرارات مؤجلة مشروطة.</a:t>
            </a:r>
            <a:endParaRPr lang="en-US" sz="1600" dirty="0"/>
          </a:p>
        </p:txBody>
      </p:sp>
      <p:sp>
        <p:nvSpPr>
          <p:cNvPr id="20" name="Text 18"/>
          <p:cNvSpPr/>
          <p:nvPr/>
        </p:nvSpPr>
        <p:spPr>
          <a:xfrm>
            <a:off x="731520" y="6565392"/>
            <a:ext cx="10789920" cy="164592"/>
          </a:xfrm>
          <a:prstGeom prst="rect">
            <a:avLst/>
          </a:prstGeom>
          <a:noFill/>
          <a:ln/>
        </p:spPr>
        <p:txBody>
          <a:bodyPr wrap="square" lIns="0" tIns="0" rIns="0" bIns="0" rtlCol="0" anchor="ctr"/>
          <a:lstStyle/>
          <a:p>
            <a:pPr rtl="1" algn="r" indent="0" marL="0">
              <a:buNone/>
            </a:pPr>
            <a:r>
              <a:rPr lang="en-US" sz="800" dirty="0">
                <a:solidFill>
                  <a:srgbClr val="60736B"/>
                </a:solidFill>
                <a:latin typeface="Noto Sans Arabic" pitchFamily="34" charset="0"/>
                <a:ea typeface="Noto Sans Arabic" pitchFamily="34" charset="-122"/>
                <a:cs typeface="Noto Sans Arabic" pitchFamily="34" charset="-120"/>
              </a:rPr>
              <a:t>مسودة · بانتظار القبول اليدوي  |  9/9</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Noto Sans Arabic"/>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oto Sans Arabic"/>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Draft — pending manual acceptance</dc:subject>
  <dc:creator>Basira</dc:creator>
  <cp:lastModifiedBy>Basira</cp:lastModifiedBy>
  <cp:revision>1</cp:revision>
  <dcterms:created xsi:type="dcterms:W3CDTF">2026-10-14T00:11:32Z</dcterms:created>
  <dcterms:modified xsi:type="dcterms:W3CDTF">2026-10-14T00:11:32Z</dcterms:modified>
</cp:coreProperties>
</file>